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7D7B-F44D-400E-828C-8518CF0649C1}" type="datetimeFigureOut">
              <a:rPr lang="es-MX" smtClean="0"/>
              <a:t>12/02/2012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EC92-C599-44CD-9548-BF45C01D2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750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7D7B-F44D-400E-828C-8518CF0649C1}" type="datetimeFigureOut">
              <a:rPr lang="es-MX" smtClean="0"/>
              <a:t>12/02/2012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EC92-C599-44CD-9548-BF45C01D2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617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7D7B-F44D-400E-828C-8518CF0649C1}" type="datetimeFigureOut">
              <a:rPr lang="es-MX" smtClean="0"/>
              <a:t>12/02/2012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EC92-C599-44CD-9548-BF45C01D2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878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7D7B-F44D-400E-828C-8518CF0649C1}" type="datetimeFigureOut">
              <a:rPr lang="es-MX" smtClean="0"/>
              <a:t>12/02/2012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EC92-C599-44CD-9548-BF45C01D2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330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7D7B-F44D-400E-828C-8518CF0649C1}" type="datetimeFigureOut">
              <a:rPr lang="es-MX" smtClean="0"/>
              <a:t>12/02/2012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EC92-C599-44CD-9548-BF45C01D2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336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7D7B-F44D-400E-828C-8518CF0649C1}" type="datetimeFigureOut">
              <a:rPr lang="es-MX" smtClean="0"/>
              <a:t>12/02/2012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EC92-C599-44CD-9548-BF45C01D2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009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7D7B-F44D-400E-828C-8518CF0649C1}" type="datetimeFigureOut">
              <a:rPr lang="es-MX" smtClean="0"/>
              <a:t>12/02/2012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EC92-C599-44CD-9548-BF45C01D2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198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7D7B-F44D-400E-828C-8518CF0649C1}" type="datetimeFigureOut">
              <a:rPr lang="es-MX" smtClean="0"/>
              <a:t>12/02/2012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EC92-C599-44CD-9548-BF45C01D2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706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7D7B-F44D-400E-828C-8518CF0649C1}" type="datetimeFigureOut">
              <a:rPr lang="es-MX" smtClean="0"/>
              <a:t>12/02/2012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EC92-C599-44CD-9548-BF45C01D2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566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7D7B-F44D-400E-828C-8518CF0649C1}" type="datetimeFigureOut">
              <a:rPr lang="es-MX" smtClean="0"/>
              <a:t>12/02/2012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EC92-C599-44CD-9548-BF45C01D2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80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7D7B-F44D-400E-828C-8518CF0649C1}" type="datetimeFigureOut">
              <a:rPr lang="es-MX" smtClean="0"/>
              <a:t>12/02/2012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EC92-C599-44CD-9548-BF45C01D2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861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57D7B-F44D-400E-828C-8518CF0649C1}" type="datetimeFigureOut">
              <a:rPr lang="es-MX" smtClean="0"/>
              <a:t>12/02/2012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CEC92-C599-44CD-9548-BF45C01D2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2885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¿Qué hacer antes, durante y después de una erupción volcánica?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1772816"/>
            <a:ext cx="7200800" cy="4320480"/>
          </a:xfrm>
        </p:spPr>
        <p:txBody>
          <a:bodyPr>
            <a:noAutofit/>
          </a:bodyPr>
          <a:lstStyle/>
          <a:p>
            <a:pPr algn="just"/>
            <a:r>
              <a:rPr lang="es-MX" sz="1400" dirty="0" smtClean="0"/>
              <a:t>En nuestro país hay mas de 2,000 volcanes. De estos, sólo un poco mas de</a:t>
            </a:r>
          </a:p>
          <a:p>
            <a:pPr algn="just"/>
            <a:r>
              <a:rPr lang="es-MX" sz="1400" dirty="0" smtClean="0"/>
              <a:t>diez, son considerados como activos o peligrosos. Los accidentes personales más comunes debidos a actividad volcánica son consecuencia de:</a:t>
            </a:r>
          </a:p>
          <a:p>
            <a:pPr algn="just"/>
            <a:r>
              <a:rPr lang="es-MX" sz="1400" dirty="0" smtClean="0"/>
              <a:t>• Derrumbes, parciales o totales de techos frágiles (teja, lámina, triplay, lona,</a:t>
            </a:r>
          </a:p>
          <a:p>
            <a:pPr algn="just"/>
            <a:r>
              <a:rPr lang="es-MX" sz="1400" dirty="0" smtClean="0"/>
              <a:t>cartón o madera), por el peso de la acumulación de ceniza.</a:t>
            </a:r>
          </a:p>
          <a:p>
            <a:pPr algn="just"/>
            <a:r>
              <a:rPr lang="es-MX" sz="1400" dirty="0" smtClean="0"/>
              <a:t>• Derrumbes, parciales o totales de viviendas por flujos calientes de ceniza</a:t>
            </a:r>
          </a:p>
          <a:p>
            <a:pPr algn="just"/>
            <a:r>
              <a:rPr lang="es-MX" sz="1400" dirty="0" smtClean="0"/>
              <a:t>(flujos piro clásticos).</a:t>
            </a:r>
          </a:p>
          <a:p>
            <a:pPr algn="just"/>
            <a:r>
              <a:rPr lang="es-MX" sz="1400" dirty="0" smtClean="0"/>
              <a:t>• Derrumbes, parciales o totales de viviendas que se encuentren en cañadas</a:t>
            </a:r>
          </a:p>
          <a:p>
            <a:pPr algn="just"/>
            <a:r>
              <a:rPr lang="es-MX" sz="1400" dirty="0" smtClean="0"/>
              <a:t>por donde bajen flujos de lodo, producto la mezcla de ceniza con lluvia o por</a:t>
            </a:r>
          </a:p>
          <a:p>
            <a:pPr algn="just"/>
            <a:r>
              <a:rPr lang="es-MX" sz="1400" dirty="0" smtClean="0"/>
              <a:t>el derretimiento de nieve o hielo.</a:t>
            </a:r>
          </a:p>
          <a:p>
            <a:pPr algn="just"/>
            <a:r>
              <a:rPr lang="es-MX" sz="1400" dirty="0" smtClean="0"/>
              <a:t>• Choques de vehículos por falta de visibilidad y suelos resbalosos por la</a:t>
            </a:r>
          </a:p>
          <a:p>
            <a:pPr algn="just"/>
            <a:r>
              <a:rPr lang="es-MX" sz="1400" dirty="0" smtClean="0"/>
              <a:t>presencia de ceniza.</a:t>
            </a:r>
          </a:p>
          <a:p>
            <a:pPr algn="just"/>
            <a:r>
              <a:rPr lang="es-MX" sz="1400" dirty="0" smtClean="0"/>
              <a:t>• Heridas por caída de fragmentos de roca (balísticos).</a:t>
            </a:r>
          </a:p>
          <a:p>
            <a:pPr algn="just"/>
            <a:r>
              <a:rPr lang="es-MX" sz="1400" dirty="0" smtClean="0"/>
              <a:t>• Afecciones pulmonares por inhalación de ceniza</a:t>
            </a:r>
          </a:p>
          <a:p>
            <a:pPr algn="just"/>
            <a:r>
              <a:rPr lang="es-MX" sz="1400" dirty="0" smtClean="0"/>
              <a:t>• Una persona puede disminuir los peligros a que están expuestos ella y su</a:t>
            </a:r>
          </a:p>
          <a:p>
            <a:pPr algn="just"/>
            <a:r>
              <a:rPr lang="es-MX" sz="1400" dirty="0" smtClean="0"/>
              <a:t>familia, aprendiendo qué hacer en caso de erupción volcánica.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600341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2800" dirty="0" smtClean="0"/>
              <a:t>• SI SU CASA ES SEGURA Y NO ESTÁ EN UNA ZONA DE RIESGO TOME MEDIDAS DE PROTECCIÓN COMO: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 smtClean="0"/>
              <a:t>• Fije y amarre bien lo que el viento pueda lanzar.</a:t>
            </a:r>
          </a:p>
          <a:p>
            <a:pPr marL="0" indent="0" algn="just">
              <a:buNone/>
            </a:pPr>
            <a:r>
              <a:rPr lang="es-MX" sz="2000" dirty="0" smtClean="0"/>
              <a:t>• Lleve sus animales y equipo de trabajo al lugar previsto.</a:t>
            </a:r>
          </a:p>
          <a:p>
            <a:pPr marL="0" indent="0" algn="just">
              <a:buNone/>
            </a:pPr>
            <a:r>
              <a:rPr lang="es-MX" sz="2000" dirty="0" smtClean="0"/>
              <a:t>• Guarde objetos sueltos (macetas, botes de basura, herramientas, etcétera)      </a:t>
            </a:r>
          </a:p>
          <a:p>
            <a:pPr marL="0" indent="0" algn="just">
              <a:buNone/>
            </a:pPr>
            <a:r>
              <a:rPr lang="es-MX" sz="2000" dirty="0"/>
              <a:t> </a:t>
            </a:r>
            <a:r>
              <a:rPr lang="es-MX" sz="2000" dirty="0" smtClean="0"/>
              <a:t>  que pueda lanzar el viento. Retire antenas de televisión, rótulos</a:t>
            </a:r>
          </a:p>
          <a:p>
            <a:pPr marL="0" indent="0" algn="just">
              <a:buNone/>
            </a:pPr>
            <a:r>
              <a:rPr lang="es-MX" sz="2000" dirty="0" smtClean="0"/>
              <a:t>    y objetos colgantes.</a:t>
            </a:r>
          </a:p>
          <a:p>
            <a:pPr marL="0" indent="0" algn="just">
              <a:buNone/>
            </a:pPr>
            <a:r>
              <a:rPr lang="es-MX" sz="2000" dirty="0" smtClean="0"/>
              <a:t>• Limpie la azotea, desagües, canales y coladeras, y barra la calle</a:t>
            </a:r>
          </a:p>
          <a:p>
            <a:pPr marL="0" indent="0" algn="just">
              <a:buNone/>
            </a:pPr>
            <a:r>
              <a:rPr lang="es-MX" sz="2000" dirty="0" smtClean="0"/>
              <a:t>   destapando las atarjeas.</a:t>
            </a:r>
          </a:p>
          <a:p>
            <a:pPr marL="0" indent="0" algn="just">
              <a:buNone/>
            </a:pPr>
            <a:r>
              <a:rPr lang="es-MX" sz="2000" dirty="0" smtClean="0"/>
              <a:t>• Si tiene vehículo, asegúrese del buen estado de su batería.</a:t>
            </a:r>
          </a:p>
          <a:p>
            <a:pPr marL="0" indent="0" algn="just">
              <a:buNone/>
            </a:pPr>
            <a:r>
              <a:rPr lang="es-MX" sz="2000" dirty="0" smtClean="0"/>
              <a:t>• Selle con mezcla de cemento la tapa de su pozo o aljibe para tener agua</a:t>
            </a:r>
          </a:p>
          <a:p>
            <a:pPr marL="0" indent="0" algn="just">
              <a:buNone/>
            </a:pPr>
            <a:r>
              <a:rPr lang="es-MX" sz="2000" dirty="0" smtClean="0"/>
              <a:t>   de reserva no contaminada.</a:t>
            </a:r>
          </a:p>
          <a:p>
            <a:pPr marL="0" indent="0" algn="just">
              <a:buNone/>
            </a:pPr>
            <a:r>
              <a:rPr lang="es-MX" sz="2000" dirty="0" smtClean="0"/>
              <a:t>• Si su casa es frágil o está en una zona de riesgo, tenga previsto un refugio</a:t>
            </a:r>
          </a:p>
          <a:p>
            <a:pPr marL="0" indent="0" algn="just">
              <a:buNone/>
            </a:pPr>
            <a:r>
              <a:rPr lang="es-MX" sz="2000" dirty="0" smtClean="0"/>
              <a:t>    o un albergue de Protección Civil a donde pueda trasladarse.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70165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>
            <a:normAutofit/>
          </a:bodyPr>
          <a:lstStyle/>
          <a:p>
            <a:r>
              <a:rPr lang="es-MX" sz="2800" dirty="0" smtClean="0"/>
              <a:t>ANTES DEL CICLÓN</a:t>
            </a:r>
            <a:endParaRPr lang="es-MX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2400" dirty="0" smtClean="0"/>
              <a:t>• Asegure su casa y lleve con usted los artículos indispensables.</a:t>
            </a:r>
          </a:p>
          <a:p>
            <a:pPr algn="just"/>
            <a:r>
              <a:rPr lang="es-MX" sz="2400" dirty="0" smtClean="0"/>
              <a:t>• Conserve la calma y tranquilice a sus familiares. Una persona alterada</a:t>
            </a:r>
          </a:p>
          <a:p>
            <a:pPr algn="just"/>
            <a:r>
              <a:rPr lang="es-MX" sz="2400" dirty="0" smtClean="0"/>
              <a:t>puede cometer muchos errores.</a:t>
            </a:r>
          </a:p>
          <a:p>
            <a:pPr algn="just"/>
            <a:r>
              <a:rPr lang="es-MX" sz="2400" dirty="0" smtClean="0"/>
              <a:t>• Continúe escuchando su radio portátil para obtener información o  instrucciones relativas al ciclón.</a:t>
            </a:r>
          </a:p>
          <a:p>
            <a:pPr algn="just"/>
            <a:r>
              <a:rPr lang="es-MX" sz="2400" dirty="0" smtClean="0"/>
              <a:t>• Desconecte todos los aparatos y el interruptor de energía eléctrica.</a:t>
            </a:r>
          </a:p>
          <a:p>
            <a:pPr algn="just"/>
            <a:r>
              <a:rPr lang="es-MX" sz="2400" dirty="0" smtClean="0"/>
              <a:t>• Cierre las llaves de gas y agua.</a:t>
            </a:r>
          </a:p>
          <a:p>
            <a:pPr algn="just"/>
            <a:r>
              <a:rPr lang="es-MX" sz="2400" dirty="0" smtClean="0"/>
              <a:t>• Ayude a alertar a sus conocidos: al escuchar el mensaje de emergencia avise a sus familiares y vecinos.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729563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/>
              <a:t>SI SU CASA ES SEGURA Y DECIDIÓ QUEDARSE EN ELLA:</a:t>
            </a:r>
            <a:endParaRPr lang="es-MX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4370040"/>
          </a:xfrm>
        </p:spPr>
        <p:txBody>
          <a:bodyPr>
            <a:noAutofit/>
          </a:bodyPr>
          <a:lstStyle/>
          <a:p>
            <a:pPr algn="just"/>
            <a:r>
              <a:rPr lang="es-MX" sz="1800" dirty="0" smtClean="0"/>
              <a:t>• Conserve la calma.</a:t>
            </a:r>
          </a:p>
          <a:p>
            <a:pPr algn="just"/>
            <a:r>
              <a:rPr lang="es-MX" sz="1800" dirty="0" smtClean="0"/>
              <a:t>• Cierre puertas y ventanas, protegiendo interiormente los cristales con cinta adhesiva en forma de X; no abra las cortinas, lo protegerán de cualquier astillamiento de cristales. Alternativamente, puede tapiar las ventanas.</a:t>
            </a:r>
          </a:p>
          <a:p>
            <a:pPr algn="just"/>
            <a:r>
              <a:rPr lang="es-MX" sz="1800" dirty="0" smtClean="0"/>
              <a:t>• Tenga a la mano artículos de emergencia.</a:t>
            </a:r>
          </a:p>
          <a:p>
            <a:pPr algn="just"/>
            <a:r>
              <a:rPr lang="es-MX" sz="1800" dirty="0" smtClean="0"/>
              <a:t>• Mantenga su radio de pilas encendido para recibir información e</a:t>
            </a:r>
          </a:p>
          <a:p>
            <a:pPr algn="just"/>
            <a:r>
              <a:rPr lang="es-MX" sz="1800" dirty="0" smtClean="0"/>
              <a:t>  Instrucciones de fuentes oficiales.</a:t>
            </a:r>
          </a:p>
          <a:p>
            <a:pPr algn="just"/>
            <a:r>
              <a:rPr lang="es-MX" sz="1800" dirty="0" smtClean="0"/>
              <a:t>              </a:t>
            </a:r>
          </a:p>
          <a:p>
            <a:pPr algn="just"/>
            <a:r>
              <a:rPr lang="es-MX" sz="1800" dirty="0"/>
              <a:t> </a:t>
            </a:r>
            <a:r>
              <a:rPr lang="es-MX" sz="1800" dirty="0" smtClean="0"/>
              <a:t>     Vigile constantemente el nivel del agua cercano a su casa.</a:t>
            </a:r>
          </a:p>
          <a:p>
            <a:pPr algn="just"/>
            <a:endParaRPr lang="es-MX" sz="1800" dirty="0" smtClean="0"/>
          </a:p>
          <a:p>
            <a:pPr algn="just"/>
            <a:r>
              <a:rPr lang="es-MX" sz="1800" dirty="0" smtClean="0"/>
              <a:t>• Manténgase alejado de puertas y ventanas.</a:t>
            </a:r>
          </a:p>
          <a:p>
            <a:pPr algn="just"/>
            <a:r>
              <a:rPr lang="es-MX" sz="1800" dirty="0" smtClean="0"/>
              <a:t>• No prenda velas ni veladoras, use lámparas de pilas.</a:t>
            </a:r>
          </a:p>
          <a:p>
            <a:pPr algn="just"/>
            <a:r>
              <a:rPr lang="es-MX" sz="1800" dirty="0" smtClean="0"/>
              <a:t>• Atienda a los niños, ancianos y enfermos que estén con usted.</a:t>
            </a:r>
          </a:p>
          <a:p>
            <a:pPr algn="just"/>
            <a:r>
              <a:rPr lang="es-MX" sz="1800" dirty="0" smtClean="0"/>
              <a:t>• Si el viento abre una puerta o ventana no avance hacia ella de manera frontal.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424892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864096"/>
          </a:xfrm>
        </p:spPr>
        <p:txBody>
          <a:bodyPr>
            <a:normAutofit/>
          </a:bodyPr>
          <a:lstStyle/>
          <a:p>
            <a:pPr algn="l"/>
            <a:r>
              <a:rPr lang="es-MX" sz="2400" dirty="0" smtClean="0"/>
              <a:t>• NO SALGA DE CASA. RECUERDE QUE LOS TORRENTES, INUNDACIONES  Y DESLAVES SON EL PRINCIPAL PELIGRO.</a:t>
            </a:r>
            <a:endParaRPr lang="es-MX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4082008"/>
          </a:xfrm>
        </p:spPr>
        <p:txBody>
          <a:bodyPr>
            <a:noAutofit/>
          </a:bodyPr>
          <a:lstStyle/>
          <a:p>
            <a:pPr algn="just"/>
            <a:r>
              <a:rPr lang="es-MX" sz="1600" dirty="0" smtClean="0"/>
              <a:t>Cuando escuche el mensaje de ALARMA, el ciclón estará llegando a su</a:t>
            </a:r>
          </a:p>
          <a:p>
            <a:pPr algn="just"/>
            <a:r>
              <a:rPr lang="es-MX" sz="1600" dirty="0" smtClean="0"/>
              <a:t>comunidad.</a:t>
            </a:r>
          </a:p>
          <a:p>
            <a:pPr algn="just"/>
            <a:r>
              <a:rPr lang="es-MX" sz="1600" dirty="0" smtClean="0"/>
              <a:t>• Si usted está en un albergue, no salga hasta que las autoridades indiquen que terminó el peligro. El ojo del ciclón crea una calma que puede durar hasta una hora y después viene la fuerza destructora con vientos a gran velocidad en sentido contrario.</a:t>
            </a:r>
          </a:p>
          <a:p>
            <a:pPr algn="just"/>
            <a:r>
              <a:rPr lang="es-MX" sz="1600" dirty="0" smtClean="0"/>
              <a:t>Una vez que haya pasado el ciclón, iniciará la etapa de Atención a la</a:t>
            </a:r>
          </a:p>
          <a:p>
            <a:pPr algn="just"/>
            <a:r>
              <a:rPr lang="es-MX" sz="1600" dirty="0" smtClean="0"/>
              <a:t>CONTINGENCIA:</a:t>
            </a:r>
          </a:p>
          <a:p>
            <a:pPr algn="just"/>
            <a:r>
              <a:rPr lang="es-MX" sz="1600" dirty="0" smtClean="0"/>
              <a:t>• Después de que el ciclón ha pasado, siga las instrucciones transmitidas por</a:t>
            </a:r>
          </a:p>
          <a:p>
            <a:pPr algn="just"/>
            <a:r>
              <a:rPr lang="es-MX" sz="1600" dirty="0" smtClean="0"/>
              <a:t>las autoridades a través de los medios de comunicación.</a:t>
            </a:r>
          </a:p>
          <a:p>
            <a:pPr algn="just"/>
            <a:r>
              <a:rPr lang="es-MX" sz="1600" dirty="0" smtClean="0"/>
              <a:t>• No olvide conservar la calma: una mente tranquila puede ayudar más en</a:t>
            </a:r>
          </a:p>
          <a:p>
            <a:pPr algn="just"/>
            <a:r>
              <a:rPr lang="es-MX" sz="1600" dirty="0" smtClean="0"/>
              <a:t>situaciones de crisis. • Si hay heridos, repórtelos inmediatamente a los servicios de emergencia.</a:t>
            </a:r>
          </a:p>
          <a:p>
            <a:pPr algn="just"/>
            <a:r>
              <a:rPr lang="es-MX" sz="1600" dirty="0" smtClean="0"/>
              <a:t>• Cuide que sus alimentos estén limpios. No coma nada crudo ni de</a:t>
            </a:r>
          </a:p>
          <a:p>
            <a:pPr algn="just"/>
            <a:r>
              <a:rPr lang="es-MX" sz="1600" dirty="0" smtClean="0"/>
              <a:t>procedencia dudosa.</a:t>
            </a:r>
          </a:p>
          <a:p>
            <a:pPr algn="just"/>
            <a:r>
              <a:rPr lang="es-MX" sz="1600" dirty="0" smtClean="0"/>
              <a:t>• Beba el agua potable que almacenó o hierva la que va a tomar.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910152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s-MX" dirty="0" smtClean="0"/>
              <a:t>GRACIAS POR SU ATENCIÓN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298032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34481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60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>
            <a:normAutofit fontScale="90000"/>
          </a:bodyPr>
          <a:lstStyle/>
          <a:p>
            <a:pPr algn="l"/>
            <a:r>
              <a:rPr lang="es-MX" sz="2800" dirty="0" smtClean="0"/>
              <a:t>Acuda a unidad de Protección Civil o a las autoridades </a:t>
            </a:r>
            <a:br>
              <a:rPr lang="es-MX" sz="2800" dirty="0" smtClean="0"/>
            </a:br>
            <a:r>
              <a:rPr lang="es-MX" sz="2800" dirty="0" smtClean="0"/>
              <a:t>locales y recibir indicaciones sobre:</a:t>
            </a:r>
            <a:endParaRPr lang="es-MX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6984776" cy="4298032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/>
              <a:t>• Si la zona en la que vive puede ser afectada por actividad volcánica.</a:t>
            </a:r>
          </a:p>
          <a:p>
            <a:pPr algn="just"/>
            <a:r>
              <a:rPr lang="es-MX" sz="1800" dirty="0" smtClean="0"/>
              <a:t>• Cuáles son las medidas de protección que debe tomar en su casa o centro</a:t>
            </a:r>
          </a:p>
          <a:p>
            <a:pPr algn="just"/>
            <a:r>
              <a:rPr lang="es-MX" sz="1800" dirty="0" smtClean="0"/>
              <a:t>de trabajo en caso de erupción volcánica.</a:t>
            </a:r>
          </a:p>
          <a:p>
            <a:pPr algn="just"/>
            <a:r>
              <a:rPr lang="es-MX" sz="1800" dirty="0" smtClean="0"/>
              <a:t>• Cómo puede colaborar con las brigadas de auxilio si tiene interés en</a:t>
            </a:r>
          </a:p>
          <a:p>
            <a:pPr algn="just"/>
            <a:r>
              <a:rPr lang="es-MX" sz="1800" dirty="0" smtClean="0"/>
              <a:t>capacitarse para participar al presentarse esta situación.</a:t>
            </a:r>
          </a:p>
          <a:p>
            <a:pPr algn="just"/>
            <a:r>
              <a:rPr lang="es-MX" sz="1800" dirty="0" smtClean="0"/>
              <a:t>• Tenga a la mano radio de baterías, linterna y documentos personales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3796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/>
              <a:t>¿Qué hacer cuando el semáforo está en verde, situación de</a:t>
            </a:r>
            <a:br>
              <a:rPr lang="es-MX" sz="2400" dirty="0" smtClean="0"/>
            </a:br>
            <a:r>
              <a:rPr lang="es-MX" sz="2400" dirty="0" smtClean="0"/>
              <a:t>normalidad?</a:t>
            </a:r>
            <a:endParaRPr lang="es-MX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560840" cy="46085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1800" dirty="0"/>
              <a:t>• Mantente informado</a:t>
            </a:r>
            <a:r>
              <a:rPr lang="es-MX" sz="1800" dirty="0" smtClean="0"/>
              <a:t>. • </a:t>
            </a:r>
            <a:r>
              <a:rPr lang="es-MX" sz="1800" dirty="0"/>
              <a:t>Apréndete las rutas de evacuación y donde están los centros de </a:t>
            </a:r>
            <a:r>
              <a:rPr lang="es-MX" sz="1800" dirty="0" smtClean="0"/>
              <a:t>reunión establecidos </a:t>
            </a:r>
            <a:r>
              <a:rPr lang="es-MX" sz="1800" dirty="0"/>
              <a:t>por las autoridades, para facilitar tu posible traslado a </a:t>
            </a:r>
            <a:r>
              <a:rPr lang="es-MX" sz="1800" dirty="0" smtClean="0"/>
              <a:t>lugares seguros</a:t>
            </a:r>
            <a:r>
              <a:rPr lang="es-MX" sz="1800" dirty="0"/>
              <a:t>, así como el refugio temporal o albergue que te corresponde.</a:t>
            </a:r>
          </a:p>
          <a:p>
            <a:pPr algn="just"/>
            <a:r>
              <a:rPr lang="es-MX" sz="1800" dirty="0"/>
              <a:t>• Asiste a los cursos de capacitación que te ofrezca la unidad de Protección</a:t>
            </a:r>
          </a:p>
          <a:p>
            <a:pPr algn="just"/>
            <a:r>
              <a:rPr lang="es-MX" sz="1800" dirty="0"/>
              <a:t>Civil y sobre todo participa en los ejercicios y simulacros que se realicen en</a:t>
            </a:r>
          </a:p>
          <a:p>
            <a:pPr algn="just"/>
            <a:r>
              <a:rPr lang="es-MX" sz="1800" dirty="0"/>
              <a:t>tu comunidad.</a:t>
            </a:r>
          </a:p>
          <a:p>
            <a:pPr algn="just"/>
            <a:r>
              <a:rPr lang="es-MX" sz="1800" dirty="0"/>
              <a:t>• Recuerda que las construcciones en las cañadas y riveras de los ríos son</a:t>
            </a:r>
          </a:p>
          <a:p>
            <a:pPr algn="just"/>
            <a:r>
              <a:rPr lang="es-MX" sz="1800" dirty="0"/>
              <a:t>mas propensas a sufrir daños, ya que generalmente, los flujos de materiales</a:t>
            </a:r>
          </a:p>
          <a:p>
            <a:pPr algn="just"/>
            <a:r>
              <a:rPr lang="es-MX" sz="1800" dirty="0"/>
              <a:t>volcánicos toman esos cauces.</a:t>
            </a:r>
          </a:p>
          <a:p>
            <a:pPr algn="just"/>
            <a:r>
              <a:rPr lang="es-MX" sz="1800" dirty="0"/>
              <a:t>• Procura construir en la zonas mas altas y que tu casa tenga techos fuertes y</a:t>
            </a:r>
          </a:p>
          <a:p>
            <a:pPr algn="just"/>
            <a:r>
              <a:rPr lang="es-MX" sz="1800" dirty="0"/>
              <a:t>de preferencia inclinado.</a:t>
            </a:r>
          </a:p>
          <a:p>
            <a:pPr algn="just"/>
            <a:r>
              <a:rPr lang="es-MX" sz="1800" dirty="0"/>
              <a:t>• Ten a mano una linterna con baterías de repuesto un radio portátil, </a:t>
            </a:r>
            <a:r>
              <a:rPr lang="es-MX" sz="1800" dirty="0" smtClean="0"/>
              <a:t>un pequeño </a:t>
            </a:r>
            <a:r>
              <a:rPr lang="es-MX" sz="1800" dirty="0"/>
              <a:t>botiquín, agua potable y los documentos básicos</a:t>
            </a:r>
            <a:r>
              <a:rPr lang="es-MX" sz="1800" dirty="0" smtClean="0"/>
              <a:t>. Si observas algún cambio en el volcán, como nuevas fumarolas, fuentes termales, cambios en la composición del agua, cenizas o deslizamientos, comunícalo a las autoridades.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102726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/>
              <a:t>¿Qué hacer cuando el semáforo está en amarillo, situación de alerta?</a:t>
            </a:r>
            <a:endParaRPr lang="es-MX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48245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000" dirty="0" smtClean="0"/>
              <a:t>• Estar alerta y pendiente de lo que te digan las autoridades y las noticias.</a:t>
            </a:r>
          </a:p>
          <a:p>
            <a:pPr algn="just"/>
            <a:r>
              <a:rPr lang="es-MX" sz="2000" dirty="0" smtClean="0"/>
              <a:t>• Prepara para cada miembro de tu familia una tarjeta con su nombre y</a:t>
            </a:r>
          </a:p>
          <a:p>
            <a:pPr algn="just"/>
            <a:r>
              <a:rPr lang="es-MX" sz="2000" dirty="0" smtClean="0"/>
              <a:t>dirección.</a:t>
            </a:r>
          </a:p>
          <a:p>
            <a:pPr algn="just"/>
            <a:r>
              <a:rPr lang="es-MX" sz="2000" dirty="0" smtClean="0"/>
              <a:t>• Si tu vivienda tiene servicios de gas, luz y agua, asegúrate de saber como</a:t>
            </a:r>
          </a:p>
          <a:p>
            <a:pPr algn="just"/>
            <a:r>
              <a:rPr lang="es-MX" sz="2000" dirty="0" smtClean="0"/>
              <a:t>se cierran.</a:t>
            </a:r>
          </a:p>
          <a:p>
            <a:pPr algn="just"/>
            <a:r>
              <a:rPr lang="es-MX" sz="2000" dirty="0" smtClean="0"/>
              <a:t>• Si puedes guarda agua potable y alimentos, las medicinas que estés</a:t>
            </a:r>
          </a:p>
          <a:p>
            <a:pPr algn="just"/>
            <a:r>
              <a:rPr lang="es-MX" sz="2000" dirty="0" smtClean="0"/>
              <a:t>tomando tu o alguien de tu familia, así como tus documentos mas</a:t>
            </a:r>
          </a:p>
          <a:p>
            <a:pPr algn="just"/>
            <a:r>
              <a:rPr lang="es-MX" sz="2000" dirty="0" smtClean="0"/>
              <a:t>importantes como títulos de propiedad, actas de nacimiento o matrimonio,</a:t>
            </a:r>
          </a:p>
          <a:p>
            <a:pPr algn="just"/>
            <a:r>
              <a:rPr lang="es-MX" sz="2000" dirty="0" smtClean="0"/>
              <a:t>cartillas, etc.</a:t>
            </a:r>
          </a:p>
          <a:p>
            <a:pPr algn="just"/>
            <a:r>
              <a:rPr lang="es-MX" sz="2000" dirty="0" smtClean="0"/>
              <a:t>• Procura tener a la mano radio de pilas, linterna y las llaves de tu casa.</a:t>
            </a:r>
          </a:p>
          <a:p>
            <a:pPr algn="just"/>
            <a:r>
              <a:rPr lang="es-MX" sz="2000" dirty="0" smtClean="0"/>
              <a:t>• Cubre los depósitos de agua y alimentos, para evitar que se contaminen</a:t>
            </a:r>
          </a:p>
          <a:p>
            <a:pPr algn="just"/>
            <a:r>
              <a:rPr lang="es-MX" sz="2000" dirty="0" smtClean="0"/>
              <a:t>con las cenizas que pudieran caer.</a:t>
            </a:r>
          </a:p>
          <a:p>
            <a:pPr algn="just"/>
            <a:r>
              <a:rPr lang="es-MX" sz="2000" dirty="0" smtClean="0"/>
              <a:t>• Si tienes ganado o cualquier tipo de animales, consulta en la unidad de</a:t>
            </a:r>
          </a:p>
          <a:p>
            <a:pPr algn="just"/>
            <a:r>
              <a:rPr lang="es-MX" sz="2000" dirty="0" smtClean="0"/>
              <a:t>Protección Civil que debes hacer con ellos.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77408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>
            <a:normAutofit/>
          </a:bodyPr>
          <a:lstStyle/>
          <a:p>
            <a:pPr algn="just"/>
            <a:r>
              <a:rPr lang="es-MX" sz="2800" dirty="0" smtClean="0"/>
              <a:t>¿Qué hacer cuando el semáforo está en rojo, situación de alarma?</a:t>
            </a:r>
            <a:endParaRPr lang="es-MX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6944816" cy="46085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MX" sz="2400" dirty="0" smtClean="0"/>
              <a:t>• Conserva la calma, reúne a tu familia, ponles una identificación.</a:t>
            </a:r>
          </a:p>
          <a:p>
            <a:pPr algn="just"/>
            <a:r>
              <a:rPr lang="es-MX" sz="2400" dirty="0" smtClean="0"/>
              <a:t>• Cuida que puertas y ventanas queden cerradas y coloca una sábana o tela</a:t>
            </a:r>
          </a:p>
          <a:p>
            <a:pPr algn="just"/>
            <a:r>
              <a:rPr lang="es-MX" sz="2400" dirty="0" smtClean="0"/>
              <a:t>blanca hacia la calle, para indicar que se trata de un domicilio evacuado.</a:t>
            </a:r>
          </a:p>
          <a:p>
            <a:pPr algn="just"/>
            <a:r>
              <a:rPr lang="es-MX" sz="2400" dirty="0" smtClean="0"/>
              <a:t>• Ve inmediatamente a los centros de reunión, lleva sólo lo indispensable.</a:t>
            </a:r>
          </a:p>
          <a:p>
            <a:pPr algn="just"/>
            <a:r>
              <a:rPr lang="es-MX" sz="2400" dirty="0" smtClean="0"/>
              <a:t>• Si puedes evacuar por tus propios medios, no dudes en hacerlo y dirígete al</a:t>
            </a:r>
          </a:p>
          <a:p>
            <a:pPr algn="just"/>
            <a:r>
              <a:rPr lang="es-MX" sz="2400" dirty="0" smtClean="0"/>
              <a:t>refugio temporal que te corresponde.</a:t>
            </a:r>
          </a:p>
          <a:p>
            <a:pPr algn="just"/>
            <a:r>
              <a:rPr lang="es-MX" sz="2400" dirty="0" smtClean="0"/>
              <a:t>• Al llegar al refugio temporal, regístrate y ubícate en el lugar que se te</a:t>
            </a:r>
          </a:p>
          <a:p>
            <a:pPr algn="just"/>
            <a:r>
              <a:rPr lang="es-MX" sz="2400" dirty="0" smtClean="0"/>
              <a:t>indique.</a:t>
            </a:r>
          </a:p>
          <a:p>
            <a:pPr algn="just"/>
            <a:r>
              <a:rPr lang="es-MX" sz="2400" dirty="0" smtClean="0"/>
              <a:t>• Si requieres atención médica, acude a la instalación mas cercana del</a:t>
            </a:r>
          </a:p>
          <a:p>
            <a:pPr algn="just"/>
            <a:r>
              <a:rPr lang="es-MX" sz="2400" dirty="0" smtClean="0"/>
              <a:t>Sistema de Salud.</a:t>
            </a:r>
          </a:p>
          <a:p>
            <a:pPr algn="just"/>
            <a:r>
              <a:rPr lang="es-MX" sz="2400" dirty="0" smtClean="0"/>
              <a:t>• En el refugio temporal, colabora en lo que se te pida. Mantén contacto con</a:t>
            </a:r>
          </a:p>
          <a:p>
            <a:pPr algn="just"/>
            <a:r>
              <a:rPr lang="es-MX" sz="2400" dirty="0" smtClean="0"/>
              <a:t>las autoridades, ellas te indicarán las reglas a seguir durante tu estancia.</a:t>
            </a:r>
          </a:p>
          <a:p>
            <a:pPr algn="just"/>
            <a:r>
              <a:rPr lang="es-MX" sz="2400" dirty="0" smtClean="0"/>
              <a:t>• Si no puedes localizar el centro de reunión o no se presenta el medio de</a:t>
            </a:r>
          </a:p>
          <a:p>
            <a:pPr algn="just"/>
            <a:r>
              <a:rPr lang="es-MX" sz="2400" dirty="0" smtClean="0"/>
              <a:t>transporte para evacuarte, aléjate del volcán, caminando por las partes altas</a:t>
            </a:r>
          </a:p>
          <a:p>
            <a:pPr algn="just"/>
            <a:r>
              <a:rPr lang="es-MX" sz="2400" dirty="0" smtClean="0"/>
              <a:t>hasta un lugar seguro.</a:t>
            </a:r>
          </a:p>
          <a:p>
            <a:pPr algn="just"/>
            <a:r>
              <a:rPr lang="es-MX" sz="2400" dirty="0" smtClean="0"/>
              <a:t>• No te dejes llevar por falsos rumores de personas no autorizadas.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0738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txBody>
          <a:bodyPr>
            <a:normAutofit/>
          </a:bodyPr>
          <a:lstStyle/>
          <a:p>
            <a:r>
              <a:rPr lang="es-MX" sz="2800" dirty="0" smtClean="0"/>
              <a:t>¿Qué hacer en caso de caída de ceniza?</a:t>
            </a:r>
            <a:endParaRPr lang="es-MX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000" dirty="0" smtClean="0"/>
              <a:t>• Protege tus ojos, nariz y boca, si tienes necesidad de salir a la intemperie. Evita hacer ejercicio.</a:t>
            </a:r>
          </a:p>
          <a:p>
            <a:pPr algn="just"/>
            <a:r>
              <a:rPr lang="es-MX" sz="2000" dirty="0" smtClean="0"/>
              <a:t>• Cierra puertas y ventanas y sella con trapos húmedos las rendijas y las ventilas para limitar la entrada de polvo a casas y edificios. Sacude la ceniza con plumeros para que no se rayen las superficies.</a:t>
            </a:r>
          </a:p>
          <a:p>
            <a:pPr algn="just"/>
            <a:r>
              <a:rPr lang="es-MX" sz="2000" dirty="0" smtClean="0"/>
              <a:t>• Tapa tinacos y otros depósitos para que no se ensucien y cubre equipos y  automóviles para que no se deterioren y rayen.</a:t>
            </a:r>
          </a:p>
          <a:p>
            <a:pPr algn="just"/>
            <a:r>
              <a:rPr lang="es-MX" sz="2000" dirty="0" smtClean="0"/>
              <a:t>• Quita continuamente las cenizas para evitar que se acumulen en techos ligeros (lamina, cartón, triplay, lona, teja y otros parecidos), porque pueden hacer que se caigan por el exceso de peso, como pasa con el granizo.</a:t>
            </a:r>
          </a:p>
          <a:p>
            <a:pPr algn="just"/>
            <a:r>
              <a:rPr lang="es-MX" sz="2000" dirty="0" smtClean="0"/>
              <a:t>Además, si la ceniza se moja, aumentaría de peso como si fuera una losa de cemento, por lo que no debemos tratar de quitarla con agua.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26216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92087"/>
          </a:xfrm>
        </p:spPr>
        <p:txBody>
          <a:bodyPr>
            <a:normAutofit/>
          </a:bodyPr>
          <a:lstStyle/>
          <a:p>
            <a:pPr algn="just"/>
            <a:r>
              <a:rPr lang="es-MX" sz="2000" dirty="0" smtClean="0"/>
              <a:t>¿qué hacer en las fases de alerta, de emergencia, de alarma y después de</a:t>
            </a:r>
            <a:br>
              <a:rPr lang="es-MX" sz="2000" dirty="0" smtClean="0"/>
            </a:br>
            <a:r>
              <a:rPr lang="es-MX" sz="2000" dirty="0" smtClean="0"/>
              <a:t>un </a:t>
            </a:r>
            <a:r>
              <a:rPr lang="es-MX" sz="2000" dirty="0" err="1" smtClean="0"/>
              <a:t>ciclon</a:t>
            </a:r>
            <a:r>
              <a:rPr lang="es-MX" sz="2000" dirty="0" smtClean="0"/>
              <a:t> ?</a:t>
            </a:r>
            <a:endParaRPr lang="es-MX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128792" cy="4536504"/>
          </a:xfrm>
        </p:spPr>
        <p:txBody>
          <a:bodyPr>
            <a:normAutofit/>
          </a:bodyPr>
          <a:lstStyle/>
          <a:p>
            <a:pPr algn="just"/>
            <a:r>
              <a:rPr lang="es-MX" sz="2000" dirty="0" smtClean="0"/>
              <a:t>• Si se encuentra en altamar atienda a las recomendaciones de navegación marítima.</a:t>
            </a:r>
          </a:p>
          <a:p>
            <a:pPr algn="just"/>
            <a:r>
              <a:rPr lang="es-MX" sz="2000" dirty="0" smtClean="0"/>
              <a:t>• Acuda a la Unidad de Protección Civil o a las autoridades locales para saber: • Cómo podrá integrarse a las brigadas de auxilio si quiere ayudar.</a:t>
            </a:r>
          </a:p>
          <a:p>
            <a:pPr algn="just"/>
            <a:r>
              <a:rPr lang="es-MX" sz="2000" dirty="0" smtClean="0"/>
              <a:t>• Si usted vive en una zona de riesgo, recuerde que los peligros provienen de la fuerza de los vientos, inundaciones, torrentes y deslaves provocados por el reblandecimiento de las laderas de los cerros o de cortes de caminos.</a:t>
            </a:r>
          </a:p>
          <a:p>
            <a:pPr algn="just"/>
            <a:r>
              <a:rPr lang="es-MX" sz="2000" dirty="0" smtClean="0"/>
              <a:t>• Cuáles son los lugares destinados para albergues temporales.</a:t>
            </a:r>
          </a:p>
          <a:p>
            <a:pPr algn="just"/>
            <a:r>
              <a:rPr lang="es-MX" sz="2000" dirty="0" smtClean="0"/>
              <a:t>• Platique con sus familiares y amigos para organizar un plan de</a:t>
            </a:r>
          </a:p>
          <a:p>
            <a:pPr algn="just"/>
            <a:r>
              <a:rPr lang="es-MX" sz="2000" dirty="0" smtClean="0"/>
              <a:t>protección civil, tomando en cuenta las siguientes medidas: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779098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494610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MX" sz="2000" dirty="0" smtClean="0"/>
              <a:t>• Determinar un lugar para reunirse si se llegaran a separar por causa del ciclón.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• Ponerse de acuerdo sobre la distribución de actividades preventivas que cada quien realizará.</a:t>
            </a:r>
          </a:p>
          <a:p>
            <a:pPr algn="just"/>
            <a:r>
              <a:rPr lang="es-MX" sz="2000" dirty="0" smtClean="0"/>
              <a:t>• Si su casa es frágil o está en una zona de riesgo, tenga previsto un</a:t>
            </a:r>
          </a:p>
          <a:p>
            <a:pPr algn="just"/>
            <a:r>
              <a:rPr lang="es-MX" sz="2000" dirty="0" smtClean="0"/>
              <a:t>refugio temporal o un albergue de Protección Civil hacia donde pueda</a:t>
            </a:r>
          </a:p>
          <a:p>
            <a:pPr algn="just"/>
            <a:r>
              <a:rPr lang="es-MX" sz="2000" dirty="0" smtClean="0"/>
              <a:t>trasladarse.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• Realice las reparaciones necesarias en techos, ventanas y paredes para evitar daños mayores. En particular revise la sujeción de techos.</a:t>
            </a:r>
          </a:p>
          <a:p>
            <a:pPr algn="just"/>
            <a:r>
              <a:rPr lang="es-MX" sz="2000" dirty="0" smtClean="0"/>
              <a:t>• Guarde fertilizantes e insecticidas en lugares a prueba de agua, ya que al entrar en contacto ésta se contamina.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• Procure un lugar para proteger a sus animales y equipo de trabajo.</a:t>
            </a:r>
          </a:p>
          <a:p>
            <a:pPr algn="just"/>
            <a:r>
              <a:rPr lang="es-MX" sz="2000" dirty="0" smtClean="0"/>
              <a:t>• Prevea el transporte en caso de tener familiares enfermos, en edad</a:t>
            </a:r>
          </a:p>
          <a:p>
            <a:pPr algn="just"/>
            <a:r>
              <a:rPr lang="es-MX" sz="2000" dirty="0" smtClean="0"/>
              <a:t>avanzada, niños o con capacidades diferentes.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47715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792088"/>
          </a:xfrm>
        </p:spPr>
        <p:txBody>
          <a:bodyPr>
            <a:noAutofit/>
          </a:bodyPr>
          <a:lstStyle/>
          <a:p>
            <a:pPr algn="just"/>
            <a:r>
              <a:rPr lang="es-MX" sz="2400" dirty="0" smtClean="0"/>
              <a:t>• TENGA A LA MANO LOS SIGUIENTES ARTÍCULOS EN CASO DE EMERGENCIA:</a:t>
            </a:r>
            <a:endParaRPr lang="es-MX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056784" cy="41540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800" dirty="0" smtClean="0"/>
              <a:t>• Botiquín de primeros auxilios.</a:t>
            </a:r>
          </a:p>
          <a:p>
            <a:pPr algn="just"/>
            <a:r>
              <a:rPr lang="es-MX" sz="2800" dirty="0" smtClean="0"/>
              <a:t>• Radio y linterna de pilas con los repuestos necesarios.</a:t>
            </a:r>
          </a:p>
          <a:p>
            <a:pPr algn="just"/>
            <a:r>
              <a:rPr lang="es-MX" sz="2800" dirty="0" smtClean="0"/>
              <a:t>• Agua purificada o hervida, en envases con tapa, así como alimentos  enlatados.</a:t>
            </a:r>
          </a:p>
          <a:p>
            <a:pPr algn="just"/>
            <a:r>
              <a:rPr lang="es-MX" sz="2800" dirty="0" smtClean="0"/>
              <a:t>• Documentos personales (actas de nacimiento, matrimonio, cartilla, papeles agrarios, identificaciones, CURP, etcétera ) guardados en</a:t>
            </a:r>
          </a:p>
          <a:p>
            <a:pPr algn="just"/>
            <a:r>
              <a:rPr lang="es-MX" sz="2800" dirty="0" smtClean="0"/>
              <a:t>bolsas de plástico y dentro de una mochila o morral que le deje libres brazos y manos.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189167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1969</Words>
  <Application>Microsoft Office PowerPoint</Application>
  <PresentationFormat>Presentación en pantalla (4:3)</PresentationFormat>
  <Paragraphs>146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¿Qué hacer antes, durante y después de una erupción volcánica?</vt:lpstr>
      <vt:lpstr>Acuda a unidad de Protección Civil o a las autoridades  locales y recibir indicaciones sobre:</vt:lpstr>
      <vt:lpstr>¿Qué hacer cuando el semáforo está en verde, situación de normalidad?</vt:lpstr>
      <vt:lpstr>¿Qué hacer cuando el semáforo está en amarillo, situación de alerta?</vt:lpstr>
      <vt:lpstr>¿Qué hacer cuando el semáforo está en rojo, situación de alarma?</vt:lpstr>
      <vt:lpstr>¿Qué hacer en caso de caída de ceniza?</vt:lpstr>
      <vt:lpstr>¿qué hacer en las fases de alerta, de emergencia, de alarma y después de un ciclon ?</vt:lpstr>
      <vt:lpstr>Presentación de PowerPoint</vt:lpstr>
      <vt:lpstr>• TENGA A LA MANO LOS SIGUIENTES ARTÍCULOS EN CASO DE EMERGENCIA:</vt:lpstr>
      <vt:lpstr>• SI SU CASA ES SEGURA Y NO ESTÁ EN UNA ZONA DE RIESGO TOME MEDIDAS DE PROTECCIÓN COMO:</vt:lpstr>
      <vt:lpstr>ANTES DEL CICLÓN</vt:lpstr>
      <vt:lpstr>SI SU CASA ES SEGURA Y DECIDIÓ QUEDARSE EN ELLA:</vt:lpstr>
      <vt:lpstr>• NO SALGA DE CASA. RECUERDE QUE LOS TORRENTES, INUNDACIONES  Y DESLAVES SON EL PRINCIPAL PELIGRO.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</dc:creator>
  <cp:lastModifiedBy>Juan</cp:lastModifiedBy>
  <cp:revision>13</cp:revision>
  <dcterms:created xsi:type="dcterms:W3CDTF">2012-02-13T03:12:34Z</dcterms:created>
  <dcterms:modified xsi:type="dcterms:W3CDTF">2012-02-13T04:29:29Z</dcterms:modified>
</cp:coreProperties>
</file>