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50C6A72-8367-4D22-A730-2620BA2560FB}" type="datetimeFigureOut">
              <a:rPr lang="es-MX" smtClean="0"/>
              <a:t>29/03/2012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581FDC7-F018-41AB-8AC4-E7168EE764CF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6A72-8367-4D22-A730-2620BA2560FB}" type="datetimeFigureOut">
              <a:rPr lang="es-MX" smtClean="0"/>
              <a:t>29/03/2012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FDC7-F018-41AB-8AC4-E7168EE764C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6A72-8367-4D22-A730-2620BA2560FB}" type="datetimeFigureOut">
              <a:rPr lang="es-MX" smtClean="0"/>
              <a:t>29/03/2012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FDC7-F018-41AB-8AC4-E7168EE764C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50C6A72-8367-4D22-A730-2620BA2560FB}" type="datetimeFigureOut">
              <a:rPr lang="es-MX" smtClean="0"/>
              <a:t>29/03/2012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581FDC7-F018-41AB-8AC4-E7168EE764CF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50C6A72-8367-4D22-A730-2620BA2560FB}" type="datetimeFigureOut">
              <a:rPr lang="es-MX" smtClean="0"/>
              <a:t>29/03/2012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581FDC7-F018-41AB-8AC4-E7168EE764CF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6A72-8367-4D22-A730-2620BA2560FB}" type="datetimeFigureOut">
              <a:rPr lang="es-MX" smtClean="0"/>
              <a:t>29/03/2012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FDC7-F018-41AB-8AC4-E7168EE764CF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6A72-8367-4D22-A730-2620BA2560FB}" type="datetimeFigureOut">
              <a:rPr lang="es-MX" smtClean="0"/>
              <a:t>29/03/2012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FDC7-F018-41AB-8AC4-E7168EE764CF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0C6A72-8367-4D22-A730-2620BA2560FB}" type="datetimeFigureOut">
              <a:rPr lang="es-MX" smtClean="0"/>
              <a:t>29/03/2012</a:t>
            </a:fld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581FDC7-F018-41AB-8AC4-E7168EE764CF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6A72-8367-4D22-A730-2620BA2560FB}" type="datetimeFigureOut">
              <a:rPr lang="es-MX" smtClean="0"/>
              <a:t>29/03/2012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FDC7-F018-41AB-8AC4-E7168EE764C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50C6A72-8367-4D22-A730-2620BA2560FB}" type="datetimeFigureOut">
              <a:rPr lang="es-MX" smtClean="0"/>
              <a:t>29/03/2012</a:t>
            </a:fld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581FDC7-F018-41AB-8AC4-E7168EE764CF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0C6A72-8367-4D22-A730-2620BA2560FB}" type="datetimeFigureOut">
              <a:rPr lang="es-MX" smtClean="0"/>
              <a:t>29/03/2012</a:t>
            </a:fld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581FDC7-F018-41AB-8AC4-E7168EE764CF}" type="slidenum">
              <a:rPr lang="es-MX" smtClean="0"/>
              <a:t>‹Nº›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50C6A72-8367-4D22-A730-2620BA2560FB}" type="datetimeFigureOut">
              <a:rPr lang="es-MX" smtClean="0"/>
              <a:t>29/03/2012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581FDC7-F018-41AB-8AC4-E7168EE764CF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Mundo" TargetMode="External"/><Relationship Id="rId3" Type="http://schemas.openxmlformats.org/officeDocument/2006/relationships/hyperlink" Target="http://es.wikipedia.org/wiki/Tecnol%C3%B3gico" TargetMode="External"/><Relationship Id="rId7" Type="http://schemas.openxmlformats.org/officeDocument/2006/relationships/hyperlink" Target="http://es.wikipedia.org/wiki/Interdependencia" TargetMode="External"/><Relationship Id="rId2" Type="http://schemas.openxmlformats.org/officeDocument/2006/relationships/hyperlink" Target="http://es.wikipedia.org/wiki/Econ%C3%B3mico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s.wikipedia.org/wiki/Comunicaci%C3%B3n" TargetMode="External"/><Relationship Id="rId5" Type="http://schemas.openxmlformats.org/officeDocument/2006/relationships/hyperlink" Target="http://es.wikipedia.org/wiki/Cultural" TargetMode="External"/><Relationship Id="rId4" Type="http://schemas.openxmlformats.org/officeDocument/2006/relationships/hyperlink" Target="http://es.wikipedia.org/wiki/Social" TargetMode="External"/><Relationship Id="rId9" Type="http://schemas.openxmlformats.org/officeDocument/2006/relationships/hyperlink" Target="http://es.wikipedia.org/wiki/Globa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Competencia_(econom%C3%ADa)" TargetMode="External"/><Relationship Id="rId2" Type="http://schemas.openxmlformats.org/officeDocument/2006/relationships/hyperlink" Target="http://es.wikipedia.org/wiki/Eficiencia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es.wikipedia.org/wiki/Barreras_de_entrada" TargetMode="External"/><Relationship Id="rId4" Type="http://schemas.openxmlformats.org/officeDocument/2006/relationships/hyperlink" Target="http://es.wikipedia.org/wiki/Poder_monopolista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835696" y="332656"/>
            <a:ext cx="6696744" cy="1340768"/>
          </a:xfrm>
        </p:spPr>
        <p:txBody>
          <a:bodyPr>
            <a:normAutofit fontScale="90000"/>
          </a:bodyPr>
          <a:lstStyle/>
          <a:p>
            <a:pPr algn="just"/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>GLOBALIZACIÓN ECONÓMICA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35696" y="1772816"/>
            <a:ext cx="5936704" cy="4248472"/>
          </a:xfrm>
        </p:spPr>
        <p:txBody>
          <a:bodyPr>
            <a:normAutofit/>
          </a:bodyPr>
          <a:lstStyle/>
          <a:p>
            <a:endParaRPr lang="es-MX" sz="2000" dirty="0" smtClean="0"/>
          </a:p>
          <a:p>
            <a:r>
              <a:rPr lang="es-MX" sz="2000" dirty="0" smtClean="0"/>
              <a:t> Es  un proceso</a:t>
            </a:r>
            <a:r>
              <a:rPr lang="es-MX" sz="2000" dirty="0"/>
              <a:t> </a:t>
            </a:r>
            <a:r>
              <a:rPr lang="es-MX" sz="2000" dirty="0">
                <a:hlinkClick r:id="rId2" tooltip="Económico"/>
              </a:rPr>
              <a:t>económico</a:t>
            </a:r>
            <a:r>
              <a:rPr lang="es-MX" sz="2000" dirty="0"/>
              <a:t>, </a:t>
            </a:r>
            <a:r>
              <a:rPr lang="es-MX" sz="2000" dirty="0">
                <a:hlinkClick r:id="rId3" tooltip="Tecnológico"/>
              </a:rPr>
              <a:t>tecnológico</a:t>
            </a:r>
            <a:r>
              <a:rPr lang="es-MX" sz="2000" dirty="0"/>
              <a:t>, </a:t>
            </a:r>
            <a:r>
              <a:rPr lang="es-MX" sz="2000" dirty="0">
                <a:hlinkClick r:id="rId4" tooltip="Social"/>
              </a:rPr>
              <a:t>social</a:t>
            </a:r>
            <a:r>
              <a:rPr lang="es-MX" sz="2000" dirty="0"/>
              <a:t> y </a:t>
            </a:r>
            <a:endParaRPr lang="es-MX" sz="2000" dirty="0" smtClean="0"/>
          </a:p>
          <a:p>
            <a:pPr algn="just"/>
            <a:r>
              <a:rPr lang="es-MX" sz="2000" dirty="0" smtClean="0">
                <a:hlinkClick r:id="rId5" tooltip="Cultural"/>
              </a:rPr>
              <a:t>cultural</a:t>
            </a:r>
            <a:r>
              <a:rPr lang="es-MX" sz="2000" dirty="0"/>
              <a:t> a gran escala, que consiste en la creciente </a:t>
            </a:r>
            <a:r>
              <a:rPr lang="es-MX" sz="2000" dirty="0">
                <a:hlinkClick r:id="rId6" tooltip="Comunicación"/>
              </a:rPr>
              <a:t>comunicación</a:t>
            </a:r>
            <a:r>
              <a:rPr lang="es-MX" sz="2000" dirty="0"/>
              <a:t> e </a:t>
            </a:r>
            <a:r>
              <a:rPr lang="es-MX" sz="2000" dirty="0">
                <a:hlinkClick r:id="rId7" tooltip="Interdependencia"/>
              </a:rPr>
              <a:t>interdependencia</a:t>
            </a:r>
            <a:r>
              <a:rPr lang="es-MX" sz="2000" dirty="0"/>
              <a:t> entre los distintos países del </a:t>
            </a:r>
            <a:r>
              <a:rPr lang="es-MX" sz="2000" dirty="0">
                <a:hlinkClick r:id="rId8" tooltip="Mundo"/>
              </a:rPr>
              <a:t>mundo</a:t>
            </a:r>
            <a:r>
              <a:rPr lang="es-MX" sz="2000" dirty="0"/>
              <a:t> unificando sus mercados, sociedades y culturas, a través de una serie de transformaciones sociales, económicas y políticas que les dan un carácter </a:t>
            </a:r>
            <a:r>
              <a:rPr lang="es-MX" sz="2000" dirty="0">
                <a:hlinkClick r:id="rId9" tooltip="Global"/>
              </a:rPr>
              <a:t>global</a:t>
            </a:r>
            <a:r>
              <a:rPr lang="es-MX" sz="2000" dirty="0"/>
              <a:t>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3591973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835696" y="620688"/>
            <a:ext cx="6476256" cy="676672"/>
          </a:xfrm>
        </p:spPr>
        <p:txBody>
          <a:bodyPr>
            <a:normAutofit fontScale="90000"/>
          </a:bodyPr>
          <a:lstStyle/>
          <a:p>
            <a:r>
              <a:rPr lang="es-MX" sz="2800" dirty="0" smtClean="0"/>
              <a:t>LAS </a:t>
            </a:r>
            <a:r>
              <a:rPr lang="es-MX" sz="2800" b="1" dirty="0" smtClean="0"/>
              <a:t>EMPRESAS MULTINACIONALES</a:t>
            </a:r>
            <a:endParaRPr lang="es-MX" sz="2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07704" y="1556792"/>
            <a:ext cx="5864696" cy="439248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MX" sz="2400" dirty="0" smtClean="0"/>
              <a:t>-son </a:t>
            </a:r>
            <a:r>
              <a:rPr lang="es-MX" sz="2400" dirty="0"/>
              <a:t>aquellas que no solo están establecidas en su país de origen, sino que también se constituyen en otros países para realizar sus actividades mercantiles tanto de venta y compra como de producción en los países donde se han establecido</a:t>
            </a:r>
            <a:r>
              <a:rPr lang="es-MX" dirty="0" smtClean="0"/>
              <a:t>.</a:t>
            </a:r>
          </a:p>
          <a:p>
            <a:pPr algn="just"/>
            <a:r>
              <a:rPr lang="es-MX" sz="2400" dirty="0"/>
              <a:t> </a:t>
            </a:r>
            <a:r>
              <a:rPr lang="es-MX" sz="2400" dirty="0" smtClean="0"/>
              <a:t>-capacidad </a:t>
            </a:r>
            <a:r>
              <a:rPr lang="es-MX" sz="2400" dirty="0"/>
              <a:t>de expandir la producción y otras operaciones alrededor del mundo, así como de movilizar plantas industriales de un país a otro. Los procesos de fusión y las alianzas entre </a:t>
            </a:r>
            <a:r>
              <a:rPr lang="es-MX" sz="2400" dirty="0" err="1"/>
              <a:t>ellas,les</a:t>
            </a:r>
            <a:r>
              <a:rPr lang="es-MX" sz="2400" dirty="0"/>
              <a:t> permiten alcanzar un creciente poder e influencia en la economía mundial.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240841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547664" y="404664"/>
            <a:ext cx="6843536" cy="1368152"/>
          </a:xfrm>
        </p:spPr>
        <p:txBody>
          <a:bodyPr>
            <a:normAutofit fontScale="90000"/>
          </a:bodyPr>
          <a:lstStyle/>
          <a:p>
            <a:pPr algn="just"/>
            <a:r>
              <a:rPr lang="es-MX" sz="3600" b="0" dirty="0">
                <a:effectLst/>
              </a:rPr>
              <a:t>Características de las empresas multinacionales</a:t>
            </a:r>
            <a:br>
              <a:rPr lang="es-MX" sz="3600" b="0" dirty="0">
                <a:effectLst/>
              </a:rPr>
            </a:br>
            <a:endParaRPr lang="es-MX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23728" y="1628800"/>
            <a:ext cx="5904656" cy="4680520"/>
          </a:xfrm>
        </p:spPr>
        <p:txBody>
          <a:bodyPr>
            <a:normAutofit/>
          </a:bodyPr>
          <a:lstStyle/>
          <a:p>
            <a:pPr algn="just"/>
            <a:r>
              <a:rPr lang="es-MX" dirty="0" smtClean="0"/>
              <a:t>--Se </a:t>
            </a:r>
            <a:r>
              <a:rPr lang="es-MX" dirty="0"/>
              <a:t>extienden en todo el territorio. Abren sus puertas a las personas usuarios de todo el </a:t>
            </a:r>
            <a:r>
              <a:rPr lang="es-MX" dirty="0" smtClean="0"/>
              <a:t>mundo.</a:t>
            </a:r>
            <a:endParaRPr lang="es-MX" dirty="0"/>
          </a:p>
          <a:p>
            <a:pPr algn="just"/>
            <a:r>
              <a:rPr lang="es-MX" dirty="0" smtClean="0"/>
              <a:t>--Sus </a:t>
            </a:r>
            <a:r>
              <a:rPr lang="es-MX" dirty="0"/>
              <a:t>propietarios llevan sus productos o servicios a comunidades de todo el mundo abriendo nuevas sucursales en otros continentes fuera del de su </a:t>
            </a:r>
            <a:r>
              <a:rPr lang="es-MX" dirty="0" smtClean="0"/>
              <a:t>origen.</a:t>
            </a:r>
            <a:endParaRPr lang="es-MX" dirty="0"/>
          </a:p>
          <a:p>
            <a:pPr algn="just"/>
            <a:r>
              <a:rPr lang="es-MX" dirty="0" smtClean="0"/>
              <a:t>--Poseen </a:t>
            </a:r>
            <a:r>
              <a:rPr lang="es-MX" dirty="0"/>
              <a:t>plantas en todo el mundo y trabajan con importantes cantidades de productos.</a:t>
            </a:r>
          </a:p>
          <a:p>
            <a:pPr algn="just"/>
            <a:r>
              <a:rPr lang="es-MX" dirty="0" smtClean="0"/>
              <a:t>--Utilizan </a:t>
            </a:r>
            <a:r>
              <a:rPr lang="es-MX" dirty="0"/>
              <a:t>nuevas tecnologías, organización industrial, mercadotecnia y publicidad.</a:t>
            </a:r>
          </a:p>
          <a:p>
            <a:pPr algn="just"/>
            <a:r>
              <a:rPr lang="es-MX" dirty="0" smtClean="0"/>
              <a:t>--Son </a:t>
            </a:r>
            <a:r>
              <a:rPr lang="es-MX" dirty="0"/>
              <a:t>fuertes inversiones en investigación y desarrollo para las comunidades.</a:t>
            </a: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17611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23728" y="332656"/>
            <a:ext cx="6339480" cy="1080120"/>
          </a:xfrm>
        </p:spPr>
        <p:txBody>
          <a:bodyPr/>
          <a:lstStyle/>
          <a:p>
            <a:pPr algn="just"/>
            <a:r>
              <a:rPr lang="es-MX" dirty="0">
                <a:effectLst/>
              </a:rPr>
              <a:t>Beneficios potenciales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23728" y="1556792"/>
            <a:ext cx="5688632" cy="4752528"/>
          </a:xfrm>
        </p:spPr>
        <p:txBody>
          <a:bodyPr/>
          <a:lstStyle/>
          <a:p>
            <a:pPr algn="just"/>
            <a:r>
              <a:rPr lang="es-MX" dirty="0" smtClean="0"/>
              <a:t>--Mayor</a:t>
            </a:r>
            <a:r>
              <a:rPr lang="es-MX" dirty="0"/>
              <a:t> </a:t>
            </a:r>
            <a:r>
              <a:rPr lang="es-MX" dirty="0">
                <a:hlinkClick r:id="rId2" tooltip="Eficiencia"/>
              </a:rPr>
              <a:t>eficiencia</a:t>
            </a:r>
            <a:r>
              <a:rPr lang="es-MX" dirty="0"/>
              <a:t> del mercado que aumenta </a:t>
            </a:r>
            <a:r>
              <a:rPr lang="es-MX" dirty="0" smtClean="0">
                <a:hlinkClick r:id="rId3" tooltip="Competencia (economía)"/>
              </a:rPr>
              <a:t>su competencia</a:t>
            </a:r>
            <a:r>
              <a:rPr lang="es-MX" dirty="0"/>
              <a:t> disminuyendo el </a:t>
            </a:r>
            <a:r>
              <a:rPr lang="es-MX" dirty="0">
                <a:hlinkClick r:id="rId4" tooltip="Poder monopolista"/>
              </a:rPr>
              <a:t>poder monopolista</a:t>
            </a:r>
            <a:r>
              <a:rPr lang="es-MX" dirty="0"/>
              <a:t>.</a:t>
            </a:r>
          </a:p>
          <a:p>
            <a:pPr algn="just"/>
            <a:r>
              <a:rPr lang="es-MX" dirty="0" smtClean="0"/>
              <a:t>--Mejoras </a:t>
            </a:r>
            <a:r>
              <a:rPr lang="es-MX" dirty="0"/>
              <a:t>en la comunicación y cooperación internacional que puede llevar a un mejor aprovechamiento de los recursos.</a:t>
            </a:r>
          </a:p>
          <a:p>
            <a:pPr algn="just"/>
            <a:r>
              <a:rPr lang="es-MX" dirty="0" smtClean="0"/>
              <a:t>--Impulso </a:t>
            </a:r>
            <a:r>
              <a:rPr lang="es-MX" dirty="0"/>
              <a:t>desarrollo científico-técnico al ser lucrativo.</a:t>
            </a:r>
          </a:p>
          <a:p>
            <a:pPr algn="just"/>
            <a:r>
              <a:rPr lang="es-MX" dirty="0"/>
              <a:t>Mayor capacidad de maniobra frente a las fluctuaciones de las economías nacionales.</a:t>
            </a:r>
          </a:p>
          <a:p>
            <a:pPr algn="just"/>
            <a:r>
              <a:rPr lang="es-MX" dirty="0" smtClean="0"/>
              <a:t>--Eliminación </a:t>
            </a:r>
            <a:r>
              <a:rPr lang="es-MX" dirty="0"/>
              <a:t>de las </a:t>
            </a:r>
            <a:r>
              <a:rPr lang="es-MX" dirty="0">
                <a:hlinkClick r:id="rId5" tooltip="Barreras de entrada"/>
              </a:rPr>
              <a:t>barreras de entrada</a:t>
            </a:r>
            <a:r>
              <a:rPr lang="es-MX" dirty="0"/>
              <a:t> del mercado laboral, financiero y de bienes y servicios.</a:t>
            </a: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79691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19672" y="260648"/>
            <a:ext cx="6843536" cy="864096"/>
          </a:xfrm>
        </p:spPr>
        <p:txBody>
          <a:bodyPr>
            <a:normAutofit/>
          </a:bodyPr>
          <a:lstStyle/>
          <a:p>
            <a:pPr algn="just"/>
            <a:r>
              <a:rPr lang="es-MX" sz="3200" dirty="0" smtClean="0">
                <a:effectLst/>
              </a:rPr>
              <a:t>Riesgos  de la globalización</a:t>
            </a:r>
            <a:endParaRPr lang="es-MX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23728" y="1988840"/>
            <a:ext cx="5976664" cy="439248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MX" sz="3200" dirty="0" smtClean="0"/>
              <a:t>-Irresponsabilidad </a:t>
            </a:r>
            <a:r>
              <a:rPr lang="es-MX" sz="3200" dirty="0"/>
              <a:t>de empresas y multinacionales.</a:t>
            </a:r>
          </a:p>
          <a:p>
            <a:pPr algn="just"/>
            <a:r>
              <a:rPr lang="es-MX" sz="3200" dirty="0" smtClean="0"/>
              <a:t>-Aumento </a:t>
            </a:r>
            <a:r>
              <a:rPr lang="es-MX" sz="3200" dirty="0"/>
              <a:t>de desequilibrios económicos, sociales y territoriales.</a:t>
            </a:r>
          </a:p>
          <a:p>
            <a:pPr algn="just"/>
            <a:r>
              <a:rPr lang="es-MX" sz="3200" dirty="0" smtClean="0"/>
              <a:t>-Descuido </a:t>
            </a:r>
            <a:r>
              <a:rPr lang="es-MX" sz="3200" dirty="0"/>
              <a:t>sobre los índices de desarrollo humano: aumento de la pobreza.</a:t>
            </a:r>
          </a:p>
          <a:p>
            <a:pPr algn="just"/>
            <a:r>
              <a:rPr lang="es-MX" sz="3200" dirty="0" smtClean="0"/>
              <a:t>-Pérdida </a:t>
            </a:r>
            <a:r>
              <a:rPr lang="es-MX" sz="3200" dirty="0"/>
              <a:t>de factores que no se adapten a la competencia.</a:t>
            </a:r>
          </a:p>
          <a:p>
            <a:pPr algn="just"/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995631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63688" y="332656"/>
            <a:ext cx="6172200" cy="1080120"/>
          </a:xfrm>
        </p:spPr>
        <p:txBody>
          <a:bodyPr/>
          <a:lstStyle/>
          <a:p>
            <a:r>
              <a:rPr lang="es-MX" dirty="0" smtClean="0"/>
              <a:t>LA GLOBALIZACIÓN EN MÉXICO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051720" y="1484784"/>
            <a:ext cx="5956176" cy="4818130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/>
              <a:t>--</a:t>
            </a:r>
            <a:r>
              <a:rPr lang="es-MX" sz="3200" dirty="0" smtClean="0"/>
              <a:t>Incremento gradualmente las exportaciones de las ramas agrícolas y manufacturas.</a:t>
            </a:r>
          </a:p>
          <a:p>
            <a:r>
              <a:rPr lang="es-MX" sz="3200" dirty="0" smtClean="0"/>
              <a:t>-- Aumentó el ingreso de capitales extranjeros para invertir en las industrias, bancos, comercios y el turismo.</a:t>
            </a:r>
          </a:p>
          <a:p>
            <a:r>
              <a:rPr lang="es-MX" sz="3200" dirty="0" smtClean="0"/>
              <a:t> </a:t>
            </a:r>
          </a:p>
          <a:p>
            <a:endParaRPr lang="es-MX" dirty="0"/>
          </a:p>
          <a:p>
            <a:r>
              <a:rPr lang="es-MX" dirty="0" smtClean="0"/>
              <a:t>--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3957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63688" y="548680"/>
            <a:ext cx="6172200" cy="1152128"/>
          </a:xfrm>
        </p:spPr>
        <p:txBody>
          <a:bodyPr/>
          <a:lstStyle/>
          <a:p>
            <a:pPr algn="just"/>
            <a:r>
              <a:rPr lang="es-MX" dirty="0" smtClean="0"/>
              <a:t>EFECTOS EN MÉXICO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63688" y="1844824"/>
            <a:ext cx="6172200" cy="4530098"/>
          </a:xfrm>
        </p:spPr>
        <p:txBody>
          <a:bodyPr>
            <a:normAutofit/>
          </a:bodyPr>
          <a:lstStyle/>
          <a:p>
            <a:r>
              <a:rPr lang="es-MX" sz="2400" dirty="0" smtClean="0"/>
              <a:t>Las microempresas que no lograron competir cerraron sus  negocios.</a:t>
            </a:r>
          </a:p>
          <a:p>
            <a:r>
              <a:rPr lang="es-MX" sz="2400" dirty="0" smtClean="0"/>
              <a:t>Los consumidores tienen mayores oportunidades para elegir sus productos de mejor calidad y a </a:t>
            </a:r>
            <a:r>
              <a:rPr lang="es-MX" sz="2400" smtClean="0"/>
              <a:t>mejores precios.</a:t>
            </a:r>
            <a:endParaRPr lang="es-MX" sz="2400" dirty="0" smtClean="0"/>
          </a:p>
          <a:p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2153301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41</TotalTime>
  <Words>257</Words>
  <Application>Microsoft Office PowerPoint</Application>
  <PresentationFormat>Presentación en pantalla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Mirador</vt:lpstr>
      <vt:lpstr>        GLOBALIZACIÓN ECONÓMICA</vt:lpstr>
      <vt:lpstr>LAS EMPRESAS MULTINACIONALES</vt:lpstr>
      <vt:lpstr>Características de las empresas multinacionales </vt:lpstr>
      <vt:lpstr>Beneficios potenciales</vt:lpstr>
      <vt:lpstr>Riesgos  de la globalización</vt:lpstr>
      <vt:lpstr>LA GLOBALIZACIÓN EN MÉXICO</vt:lpstr>
      <vt:lpstr>EFECTOS EN MÉXICO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GLOBALIZACIÓN ECONÓMICA</dc:title>
  <dc:creator>Juan</dc:creator>
  <cp:lastModifiedBy>Juan</cp:lastModifiedBy>
  <cp:revision>5</cp:revision>
  <dcterms:created xsi:type="dcterms:W3CDTF">2012-03-29T17:53:42Z</dcterms:created>
  <dcterms:modified xsi:type="dcterms:W3CDTF">2012-03-29T18:35:29Z</dcterms:modified>
</cp:coreProperties>
</file>