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71" r:id="rId5"/>
    <p:sldId id="273" r:id="rId6"/>
    <p:sldId id="322" r:id="rId7"/>
    <p:sldId id="277" r:id="rId8"/>
    <p:sldId id="279" r:id="rId9"/>
    <p:sldId id="280" r:id="rId10"/>
    <p:sldId id="286" r:id="rId11"/>
    <p:sldId id="284" r:id="rId12"/>
    <p:sldId id="282" r:id="rId13"/>
    <p:sldId id="336" r:id="rId14"/>
    <p:sldId id="283" r:id="rId15"/>
    <p:sldId id="285" r:id="rId16"/>
    <p:sldId id="287" r:id="rId17"/>
    <p:sldId id="288" r:id="rId18"/>
    <p:sldId id="289" r:id="rId19"/>
    <p:sldId id="323" r:id="rId20"/>
    <p:sldId id="324" r:id="rId21"/>
    <p:sldId id="325" r:id="rId22"/>
    <p:sldId id="326" r:id="rId23"/>
    <p:sldId id="327" r:id="rId24"/>
    <p:sldId id="329" r:id="rId25"/>
    <p:sldId id="330" r:id="rId26"/>
    <p:sldId id="331" r:id="rId27"/>
    <p:sldId id="328" r:id="rId28"/>
    <p:sldId id="332" r:id="rId29"/>
    <p:sldId id="333" r:id="rId30"/>
    <p:sldId id="334" r:id="rId31"/>
    <p:sldId id="335" r:id="rId32"/>
    <p:sldId id="294" r:id="rId33"/>
    <p:sldId id="290" r:id="rId34"/>
    <p:sldId id="293" r:id="rId35"/>
    <p:sldId id="292" r:id="rId36"/>
    <p:sldId id="295" r:id="rId37"/>
    <p:sldId id="278" r:id="rId38"/>
    <p:sldId id="303" r:id="rId39"/>
    <p:sldId id="337" r:id="rId40"/>
    <p:sldId id="304" r:id="rId41"/>
    <p:sldId id="298" r:id="rId42"/>
    <p:sldId id="300" r:id="rId43"/>
    <p:sldId id="299" r:id="rId44"/>
    <p:sldId id="297" r:id="rId45"/>
    <p:sldId id="301" r:id="rId46"/>
    <p:sldId id="302" r:id="rId47"/>
    <p:sldId id="265" r:id="rId48"/>
    <p:sldId id="306" r:id="rId49"/>
    <p:sldId id="305" r:id="rId50"/>
    <p:sldId id="307" r:id="rId51"/>
    <p:sldId id="338" r:id="rId52"/>
    <p:sldId id="308" r:id="rId53"/>
    <p:sldId id="339" r:id="rId54"/>
    <p:sldId id="340" r:id="rId55"/>
    <p:sldId id="341" r:id="rId56"/>
    <p:sldId id="342" r:id="rId57"/>
    <p:sldId id="343" r:id="rId58"/>
    <p:sldId id="344" r:id="rId59"/>
    <p:sldId id="345" r:id="rId60"/>
    <p:sldId id="346" r:id="rId61"/>
    <p:sldId id="347" r:id="rId62"/>
    <p:sldId id="348" r:id="rId63"/>
    <p:sldId id="349" r:id="rId64"/>
    <p:sldId id="356" r:id="rId65"/>
    <p:sldId id="350" r:id="rId66"/>
    <p:sldId id="357" r:id="rId67"/>
    <p:sldId id="351" r:id="rId68"/>
    <p:sldId id="358" r:id="rId69"/>
    <p:sldId id="352" r:id="rId70"/>
    <p:sldId id="353" r:id="rId71"/>
    <p:sldId id="354" r:id="rId72"/>
    <p:sldId id="355" r:id="rId73"/>
  </p:sldIdLst>
  <p:sldSz cx="9144000" cy="6858000" type="screen4x3"/>
  <p:notesSz cx="6858000" cy="91440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9900"/>
    <a:srgbClr val="FFCC00"/>
    <a:srgbClr val="CC99FF"/>
    <a:srgbClr val="00FF00"/>
    <a:srgbClr val="FF3300"/>
    <a:srgbClr val="FF0066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97DA7-0906-4A78-9F17-F72301FBCA1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59FBF-E0EF-4A6A-8C06-03B6EC13D5B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904F2-62ED-40A2-878F-448FCD8EE7B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FFA7C55-61A6-4CB4-B3A3-80D64B46FF7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DD7BDCB-EF4E-4497-B4CB-3143A2A9005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53A353-070A-4569-84F9-9A48139608C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4CADBE-6949-4A43-A5D0-678E1BF7D08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A1619B-B9C1-4EC2-AACF-3023777331B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836A9-7A33-486E-834E-534AE91174A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9AADF-D673-405A-AC6C-BC4743E3623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4FDAC-03CD-4131-A7DD-734E69B7F6A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8AF50-0728-4830-AE74-A06ABD1B9A6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1DA53-09B5-4895-AB1E-70DB7040D5D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AB563-62E5-409E-ADCA-241766ADF59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669BC-8E8B-4B25-AD6B-095A04FB464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50905-C8EF-41BD-8D91-5F534C39AA7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62427B-4BC8-48D5-9B65-1E95D625D55F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1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5.wmf"/><Relationship Id="rId4" Type="http://schemas.openxmlformats.org/officeDocument/2006/relationships/image" Target="../media/image8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0.gif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33"/>
            </a:gs>
            <a:gs pos="50000">
              <a:schemeClr val="bg1"/>
            </a:gs>
            <a:gs pos="100000">
              <a:srgbClr val="FF993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GEOGRAFÍA DE AMÉRICA LATINA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221163"/>
            <a:ext cx="6400800" cy="1752600"/>
          </a:xfrm>
        </p:spPr>
        <p:txBody>
          <a:bodyPr/>
          <a:lstStyle/>
          <a:p>
            <a:pPr algn="l">
              <a:lnSpc>
                <a:spcPct val="80000"/>
              </a:lnSpc>
              <a:buFontTx/>
              <a:buChar char="-"/>
            </a:pPr>
            <a:r>
              <a:rPr lang="es-E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Física</a:t>
            </a:r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es-E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Humana</a:t>
            </a:r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es-E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Económica</a:t>
            </a:r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es-E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Política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640873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Villa María Academy</a:t>
            </a:r>
          </a:p>
          <a:p>
            <a:pPr algn="l">
              <a:spcBef>
                <a:spcPct val="50000"/>
              </a:spcBef>
            </a:pPr>
            <a:r>
              <a:rPr lang="es-ES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Departamento de Historia y Ciencias Sociales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013450" y="5927725"/>
            <a:ext cx="2335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IVONNE HABIT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  <p:bldP spid="2052" grpId="0"/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Dominio arquelógico de los Mayas y de las playas</a:t>
            </a:r>
          </a:p>
        </p:txBody>
      </p:sp>
      <p:pic>
        <p:nvPicPr>
          <p:cNvPr id="62467" name="Picture 3" descr="yucatan-mexico-picture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84313"/>
            <a:ext cx="4284663" cy="5373687"/>
          </a:xfrm>
          <a:noFill/>
          <a:ln/>
        </p:spPr>
      </p:pic>
      <p:pic>
        <p:nvPicPr>
          <p:cNvPr id="62468" name="Picture 4" descr="yucatan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1412875"/>
            <a:ext cx="4859337" cy="54451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8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AMÉRICA  CENTRAL</a:t>
            </a:r>
          </a:p>
        </p:txBody>
      </p:sp>
      <p:pic>
        <p:nvPicPr>
          <p:cNvPr id="59396" name="Picture 4" descr="central-america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341438"/>
            <a:ext cx="7200900" cy="4808537"/>
          </a:xfrm>
          <a:noFill/>
          <a:ln/>
        </p:spPr>
      </p:pic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5867400" y="2276475"/>
            <a:ext cx="32766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Se destaca el ISTMO </a:t>
            </a:r>
          </a:p>
          <a:p>
            <a:pPr algn="just">
              <a:spcBef>
                <a:spcPct val="50000"/>
              </a:spcBef>
            </a:pPr>
            <a:r>
              <a:rPr lang="es-E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 PANAMÁ, Y EL </a:t>
            </a:r>
          </a:p>
          <a:p>
            <a:pPr algn="just">
              <a:spcBef>
                <a:spcPct val="50000"/>
              </a:spcBef>
            </a:pPr>
            <a:r>
              <a:rPr lang="es-E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CANAL</a:t>
            </a:r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H="1">
            <a:off x="6804025" y="3357563"/>
            <a:ext cx="288925" cy="165576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399" grpId="0"/>
      <p:bldP spid="594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AMÉRICA  CENTRAL</a:t>
            </a:r>
            <a:br>
              <a:rPr lang="es-E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s-E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Incluye las islas y archipiélagos del Caribe</a:t>
            </a:r>
          </a:p>
        </p:txBody>
      </p:sp>
      <p:pic>
        <p:nvPicPr>
          <p:cNvPr id="55300" name="Picture 4" descr="cammap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84313"/>
            <a:ext cx="9144000" cy="5373687"/>
          </a:xfrm>
          <a:noFill/>
          <a:ln/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50825" y="1557338"/>
            <a:ext cx="223361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6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 é l i c e </a:t>
            </a:r>
          </a:p>
          <a:p>
            <a:pPr algn="l">
              <a:spcBef>
                <a:spcPct val="50000"/>
              </a:spcBef>
            </a:pPr>
            <a:r>
              <a:rPr lang="es-ES" sz="16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última colonia en</a:t>
            </a:r>
          </a:p>
          <a:p>
            <a:pPr algn="l">
              <a:spcBef>
                <a:spcPct val="50000"/>
              </a:spcBef>
            </a:pPr>
            <a:r>
              <a:rPr lang="es-ES" sz="16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independizarse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H="1">
            <a:off x="1187450" y="2636838"/>
            <a:ext cx="935038" cy="1439862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303" grpId="0" animBg="1"/>
      <p:bldP spid="553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es-E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ZONA DE </a:t>
            </a:r>
            <a:br>
              <a:rPr lang="es-E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s-E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HURACANES</a:t>
            </a:r>
            <a:r>
              <a:rPr lang="es-E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Y </a:t>
            </a:r>
            <a:r>
              <a:rPr lang="es-E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VIENTOS ALISIOS</a:t>
            </a:r>
            <a:r>
              <a:rPr lang="es-E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QUE TRAEN LLUVIA TODO EL AÑO</a:t>
            </a:r>
            <a:r>
              <a:rPr lang="es-ES" sz="32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es-ES" sz="32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es-ES" sz="3200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53603" name="Picture 3" descr="cammap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84313"/>
            <a:ext cx="9144000" cy="5373687"/>
          </a:xfrm>
          <a:noFill/>
          <a:ln/>
        </p:spPr>
      </p:pic>
      <p:sp>
        <p:nvSpPr>
          <p:cNvPr id="153607" name="AutoShape 7"/>
          <p:cNvSpPr>
            <a:spLocks noChangeArrowheads="1"/>
          </p:cNvSpPr>
          <p:nvPr/>
        </p:nvSpPr>
        <p:spPr bwMode="auto">
          <a:xfrm>
            <a:off x="7488238" y="1844675"/>
            <a:ext cx="1655762" cy="720725"/>
          </a:xfrm>
          <a:prstGeom prst="cloudCallout">
            <a:avLst>
              <a:gd name="adj1" fmla="val -114620"/>
              <a:gd name="adj2" fmla="val 48458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3608" name="AutoShape 8"/>
          <p:cNvSpPr>
            <a:spLocks noChangeArrowheads="1"/>
          </p:cNvSpPr>
          <p:nvPr/>
        </p:nvSpPr>
        <p:spPr bwMode="auto">
          <a:xfrm>
            <a:off x="3924300" y="4292600"/>
            <a:ext cx="719138" cy="288925"/>
          </a:xfrm>
          <a:prstGeom prst="cloudCallout">
            <a:avLst>
              <a:gd name="adj1" fmla="val -143380"/>
              <a:gd name="adj2" fmla="val 337361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3609" name="AutoShape 9"/>
          <p:cNvSpPr>
            <a:spLocks noChangeArrowheads="1"/>
          </p:cNvSpPr>
          <p:nvPr/>
        </p:nvSpPr>
        <p:spPr bwMode="auto">
          <a:xfrm>
            <a:off x="4932363" y="2349500"/>
            <a:ext cx="1295400" cy="287338"/>
          </a:xfrm>
          <a:prstGeom prst="cloudCallout">
            <a:avLst>
              <a:gd name="adj1" fmla="val -91546"/>
              <a:gd name="adj2" fmla="val 139505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3610" name="AutoShape 10"/>
          <p:cNvSpPr>
            <a:spLocks noChangeArrowheads="1"/>
          </p:cNvSpPr>
          <p:nvPr/>
        </p:nvSpPr>
        <p:spPr bwMode="auto">
          <a:xfrm>
            <a:off x="5364163" y="4437063"/>
            <a:ext cx="1079500" cy="504825"/>
          </a:xfrm>
          <a:prstGeom prst="cloudCallout">
            <a:avLst>
              <a:gd name="adj1" fmla="val -41324"/>
              <a:gd name="adj2" fmla="val 9119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3611" name="AutoShape 11"/>
          <p:cNvSpPr>
            <a:spLocks noChangeArrowheads="1"/>
          </p:cNvSpPr>
          <p:nvPr/>
        </p:nvSpPr>
        <p:spPr bwMode="auto">
          <a:xfrm>
            <a:off x="3995738" y="4797425"/>
            <a:ext cx="936625" cy="215900"/>
          </a:xfrm>
          <a:prstGeom prst="cloudCallout">
            <a:avLst>
              <a:gd name="adj1" fmla="val -71185"/>
              <a:gd name="adj2" fmla="val 329412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3612" name="AutoShape 12"/>
          <p:cNvSpPr>
            <a:spLocks noChangeArrowheads="1"/>
          </p:cNvSpPr>
          <p:nvPr/>
        </p:nvSpPr>
        <p:spPr bwMode="auto">
          <a:xfrm flipV="1">
            <a:off x="2484438" y="4149725"/>
            <a:ext cx="1295400" cy="358775"/>
          </a:xfrm>
          <a:prstGeom prst="cloudCallout">
            <a:avLst>
              <a:gd name="adj1" fmla="val -55394"/>
              <a:gd name="adj2" fmla="val -199116"/>
            </a:avLst>
          </a:prstGeom>
          <a:solidFill>
            <a:schemeClr val="bg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es-ES"/>
          </a:p>
        </p:txBody>
      </p:sp>
      <p:sp>
        <p:nvSpPr>
          <p:cNvPr id="153613" name="AutoShape 13"/>
          <p:cNvSpPr>
            <a:spLocks noChangeArrowheads="1"/>
          </p:cNvSpPr>
          <p:nvPr/>
        </p:nvSpPr>
        <p:spPr bwMode="auto">
          <a:xfrm>
            <a:off x="1979613" y="1916113"/>
            <a:ext cx="1008062" cy="431800"/>
          </a:xfrm>
          <a:prstGeom prst="cloudCallout">
            <a:avLst>
              <a:gd name="adj1" fmla="val -107954"/>
              <a:gd name="adj2" fmla="val 18345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3614" name="AutoShape 14"/>
          <p:cNvSpPr>
            <a:spLocks noChangeArrowheads="1"/>
          </p:cNvSpPr>
          <p:nvPr/>
        </p:nvSpPr>
        <p:spPr bwMode="auto">
          <a:xfrm>
            <a:off x="5795963" y="2852738"/>
            <a:ext cx="576262" cy="215900"/>
          </a:xfrm>
          <a:prstGeom prst="cloudCallout">
            <a:avLst>
              <a:gd name="adj1" fmla="val -448898"/>
              <a:gd name="adj2" fmla="val 797060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3615" name="AutoShape 15"/>
          <p:cNvSpPr>
            <a:spLocks noChangeArrowheads="1"/>
          </p:cNvSpPr>
          <p:nvPr/>
        </p:nvSpPr>
        <p:spPr bwMode="auto">
          <a:xfrm>
            <a:off x="539750" y="1700213"/>
            <a:ext cx="1008063" cy="431800"/>
          </a:xfrm>
          <a:prstGeom prst="cloudCallout">
            <a:avLst>
              <a:gd name="adj1" fmla="val -98977"/>
              <a:gd name="adj2" fmla="val 14963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3616" name="AutoShape 16"/>
          <p:cNvSpPr>
            <a:spLocks noChangeArrowheads="1"/>
          </p:cNvSpPr>
          <p:nvPr/>
        </p:nvSpPr>
        <p:spPr bwMode="auto">
          <a:xfrm>
            <a:off x="4356100" y="1628775"/>
            <a:ext cx="1079500" cy="360363"/>
          </a:xfrm>
          <a:prstGeom prst="cloudCallout">
            <a:avLst>
              <a:gd name="adj1" fmla="val -111176"/>
              <a:gd name="adj2" fmla="val 196255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  <p:bldP spid="153607" grpId="0" animBg="1"/>
      <p:bldP spid="153608" grpId="0" animBg="1"/>
      <p:bldP spid="153609" grpId="0" animBg="1"/>
      <p:bldP spid="153610" grpId="0" animBg="1"/>
      <p:bldP spid="153611" grpId="0" animBg="1"/>
      <p:bldP spid="153612" grpId="0" animBg="1"/>
      <p:bldP spid="153613" grpId="0" animBg="1"/>
      <p:bldP spid="153614" grpId="0" animBg="1"/>
      <p:bldP spid="153615" grpId="0" animBg="1"/>
      <p:bldP spid="1536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66"/>
            </a:gs>
            <a:gs pos="50000">
              <a:schemeClr val="bg1"/>
            </a:gs>
            <a:gs pos="100000">
              <a:srgbClr val="FF00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Relieve : Cordillera central de origen volcánico</a:t>
            </a:r>
          </a:p>
        </p:txBody>
      </p:sp>
      <p:pic>
        <p:nvPicPr>
          <p:cNvPr id="57348" name="Picture 4" descr="central-america-b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84313"/>
            <a:ext cx="9144000" cy="5373687"/>
          </a:xfrm>
          <a:noFill/>
          <a:ln/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6048375" y="3068638"/>
            <a:ext cx="30956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Amplias planicies costeras hacia el</a:t>
            </a:r>
          </a:p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Caribe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H="1">
            <a:off x="5508625" y="4292600"/>
            <a:ext cx="1152525" cy="73025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 flipH="1">
            <a:off x="3563938" y="1412875"/>
            <a:ext cx="1295400" cy="2592388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  <p:bldP spid="57351" grpId="0"/>
      <p:bldP spid="57353" grpId="0" animBg="1"/>
      <p:bldP spid="573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CLIMA TROPICAL QUE SE SUAVIZA EN ALTURA</a:t>
            </a:r>
          </a:p>
        </p:txBody>
      </p:sp>
      <p:pic>
        <p:nvPicPr>
          <p:cNvPr id="61443" name="Picture 3" descr="central-america-b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412875"/>
            <a:ext cx="7848600" cy="4645025"/>
          </a:xfrm>
          <a:noFill/>
          <a:ln/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651500" y="2997200"/>
            <a:ext cx="30956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Amplias planicies costeras hacia el</a:t>
            </a:r>
          </a:p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Caribe, muy cálidas y lluviosas</a:t>
            </a: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 flipH="1">
            <a:off x="5364163" y="4508500"/>
            <a:ext cx="1081087" cy="36036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 flipH="1">
            <a:off x="3563938" y="1412875"/>
            <a:ext cx="1295400" cy="25923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68313" y="479742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395288" y="5084763"/>
            <a:ext cx="345598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Temperaturas más moderadas hacia el oeste, hacia el Pacífico, adonde se ubican las principales capitales</a:t>
            </a:r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 flipV="1">
            <a:off x="1331913" y="3933825"/>
            <a:ext cx="1582737" cy="936625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4211638" y="6237288"/>
            <a:ext cx="4932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Predominio de los vientos ALISIOS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4" grpId="0"/>
      <p:bldP spid="61445" grpId="0" animBg="1"/>
      <p:bldP spid="61446" grpId="0" animBg="1"/>
      <p:bldP spid="61448" grpId="0"/>
      <p:bldP spid="61449" grpId="0" animBg="1"/>
      <p:bldP spid="614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00"/>
            </a:gs>
            <a:gs pos="50000">
              <a:schemeClr val="bg1"/>
            </a:gs>
            <a:gs pos="100000">
              <a:srgbClr val="FF66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s-ES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América del Sur</a:t>
            </a:r>
          </a:p>
        </p:txBody>
      </p:sp>
      <p:pic>
        <p:nvPicPr>
          <p:cNvPr id="64516" name="Picture 4" descr="sudamerica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1052513"/>
            <a:ext cx="4141787" cy="5403850"/>
          </a:xfrm>
          <a:noFill/>
          <a:ln/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795963" y="4221163"/>
            <a:ext cx="295275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Superficie :</a:t>
            </a:r>
          </a:p>
          <a:p>
            <a:pPr algn="l">
              <a:spcBef>
                <a:spcPct val="50000"/>
              </a:spcBef>
            </a:pPr>
            <a:r>
              <a:rPr lang="es-E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18.600.00 km 2</a:t>
            </a:r>
          </a:p>
          <a:p>
            <a:pPr algn="l">
              <a:spcBef>
                <a:spcPct val="50000"/>
              </a:spcBef>
            </a:pPr>
            <a:endParaRPr lang="es-ES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s-E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7.600 km de largo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s-ES" sz="4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Relieve</a:t>
            </a:r>
          </a:p>
        </p:txBody>
      </p:sp>
      <p:pic>
        <p:nvPicPr>
          <p:cNvPr id="66564" name="Picture 4" descr="sudamerica2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196975"/>
            <a:ext cx="6985000" cy="5349875"/>
          </a:xfrm>
          <a:noFill/>
          <a:ln/>
        </p:spPr>
      </p:pic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5867400" y="549275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Llanos del Orinoco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6948488" y="2565400"/>
            <a:ext cx="1727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Gran llanura Amazónica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6156325" y="4868863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La Pampa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6227763" y="5661025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La Patagonia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7092950" y="1628775"/>
            <a:ext cx="1655763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Meseta</a:t>
            </a:r>
          </a:p>
          <a:p>
            <a:pPr>
              <a:spcBef>
                <a:spcPct val="50000"/>
              </a:spcBef>
            </a:pPr>
            <a:r>
              <a:rPr lang="es-ES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(escudo guayanés)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6516688" y="3789363"/>
            <a:ext cx="2159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Meseta brazilera</a:t>
            </a:r>
          </a:p>
          <a:p>
            <a:pPr>
              <a:spcBef>
                <a:spcPct val="50000"/>
              </a:spcBef>
            </a:pPr>
            <a:r>
              <a:rPr lang="es-ES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(escudo)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1042988" y="3213100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Cordillera de los Andes</a:t>
            </a:r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 flipV="1">
            <a:off x="2627313" y="2060575"/>
            <a:ext cx="792162" cy="10810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6575" name="Line 15"/>
          <p:cNvSpPr>
            <a:spLocks noChangeShapeType="1"/>
          </p:cNvSpPr>
          <p:nvPr/>
        </p:nvSpPr>
        <p:spPr bwMode="auto">
          <a:xfrm>
            <a:off x="2987675" y="3644900"/>
            <a:ext cx="1008063" cy="647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 flipH="1">
            <a:off x="4284663" y="1196975"/>
            <a:ext cx="2663825" cy="5762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 flipH="1" flipV="1">
            <a:off x="4356100" y="2636838"/>
            <a:ext cx="2663825" cy="1444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 flipH="1">
            <a:off x="4932363" y="2060575"/>
            <a:ext cx="2232025" cy="730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 flipH="1" flipV="1">
            <a:off x="5867400" y="3789363"/>
            <a:ext cx="792163" cy="5032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 flipH="1" flipV="1">
            <a:off x="4572000" y="5013325"/>
            <a:ext cx="1944688" cy="1444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 flipH="1" flipV="1">
            <a:off x="4067175" y="5734050"/>
            <a:ext cx="2160588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  <p:bldP spid="66567" grpId="0"/>
      <p:bldP spid="66568" grpId="0"/>
      <p:bldP spid="66569" grpId="0"/>
      <p:bldP spid="66570" grpId="0"/>
      <p:bldP spid="66571" grpId="0"/>
      <p:bldP spid="66572" grpId="0"/>
      <p:bldP spid="66573" grpId="0"/>
      <p:bldP spid="66574" grpId="0" animBg="1"/>
      <p:bldP spid="66575" grpId="0" animBg="1"/>
      <p:bldP spid="66576" grpId="0" animBg="1"/>
      <p:bldP spid="66577" grpId="0" animBg="1"/>
      <p:bldP spid="66578" grpId="0" animBg="1"/>
      <p:bldP spid="66579" grpId="0" animBg="1"/>
      <p:bldP spid="66580" grpId="0" animBg="1"/>
      <p:bldP spid="665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CC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sudameric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628650"/>
            <a:ext cx="4243388" cy="6229350"/>
          </a:xfrm>
          <a:prstGeom prst="rect">
            <a:avLst/>
          </a:prstGeom>
          <a:noFill/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4427538" y="765175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4067175" y="1341438"/>
            <a:ext cx="431800" cy="576262"/>
          </a:xfrm>
          <a:prstGeom prst="downArrowCallout">
            <a:avLst>
              <a:gd name="adj1" fmla="val 25000"/>
              <a:gd name="adj2" fmla="val 25000"/>
              <a:gd name="adj3" fmla="val 22243"/>
              <a:gd name="adj4" fmla="val 66667"/>
            </a:avLst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rgbClr val="FF6600"/>
              </a:solidFill>
            </a:endParaRPr>
          </a:p>
        </p:txBody>
      </p:sp>
      <p:sp>
        <p:nvSpPr>
          <p:cNvPr id="68615" name="AutoShape 7"/>
          <p:cNvSpPr>
            <a:spLocks noChangeArrowheads="1"/>
          </p:cNvSpPr>
          <p:nvPr/>
        </p:nvSpPr>
        <p:spPr bwMode="auto">
          <a:xfrm>
            <a:off x="3348038" y="5661025"/>
            <a:ext cx="431800" cy="576263"/>
          </a:xfrm>
          <a:prstGeom prst="downArrowCallout">
            <a:avLst>
              <a:gd name="adj1" fmla="val 25000"/>
              <a:gd name="adj2" fmla="val 25000"/>
              <a:gd name="adj3" fmla="val 22243"/>
              <a:gd name="adj4" fmla="val 66667"/>
            </a:avLst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rgbClr val="FF6600"/>
              </a:solidFill>
            </a:endParaRPr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5364163" y="2852738"/>
            <a:ext cx="431800" cy="576262"/>
          </a:xfrm>
          <a:prstGeom prst="downArrowCallout">
            <a:avLst>
              <a:gd name="adj1" fmla="val 25000"/>
              <a:gd name="adj2" fmla="val 25000"/>
              <a:gd name="adj3" fmla="val 22243"/>
              <a:gd name="adj4" fmla="val 66667"/>
            </a:avLst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rgbClr val="FF6600"/>
              </a:solidFill>
            </a:endParaRPr>
          </a:p>
        </p:txBody>
      </p:sp>
      <p:sp>
        <p:nvSpPr>
          <p:cNvPr id="68617" name="AutoShape 9"/>
          <p:cNvSpPr>
            <a:spLocks noChangeArrowheads="1"/>
          </p:cNvSpPr>
          <p:nvPr/>
        </p:nvSpPr>
        <p:spPr bwMode="auto">
          <a:xfrm>
            <a:off x="4643438" y="2781300"/>
            <a:ext cx="431800" cy="576263"/>
          </a:xfrm>
          <a:prstGeom prst="downArrowCallout">
            <a:avLst>
              <a:gd name="adj1" fmla="val 25000"/>
              <a:gd name="adj2" fmla="val 25000"/>
              <a:gd name="adj3" fmla="val 22243"/>
              <a:gd name="adj4" fmla="val 66667"/>
            </a:avLst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rgbClr val="FF6600"/>
              </a:solidFill>
            </a:endParaRPr>
          </a:p>
        </p:txBody>
      </p:sp>
      <p:sp>
        <p:nvSpPr>
          <p:cNvPr id="68618" name="AutoShape 10"/>
          <p:cNvSpPr>
            <a:spLocks noChangeArrowheads="1"/>
          </p:cNvSpPr>
          <p:nvPr/>
        </p:nvSpPr>
        <p:spPr bwMode="auto">
          <a:xfrm>
            <a:off x="4643438" y="3429000"/>
            <a:ext cx="431800" cy="576263"/>
          </a:xfrm>
          <a:prstGeom prst="downArrowCallout">
            <a:avLst>
              <a:gd name="adj1" fmla="val 25000"/>
              <a:gd name="adj2" fmla="val 25000"/>
              <a:gd name="adj3" fmla="val 22243"/>
              <a:gd name="adj4" fmla="val 66667"/>
            </a:avLst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rgbClr val="FF6600"/>
              </a:solidFill>
            </a:endParaRP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4859338" y="1196975"/>
            <a:ext cx="320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Escudo Guayanés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6011863" y="3068638"/>
            <a:ext cx="3779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Escudo Brasilero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3995738" y="5300663"/>
            <a:ext cx="4537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Escudo de la Pampa seca o  Patagonia</a:t>
            </a:r>
          </a:p>
        </p:txBody>
      </p:sp>
      <p:sp>
        <p:nvSpPr>
          <p:cNvPr id="68624" name="AutoShape 16"/>
          <p:cNvSpPr>
            <a:spLocks noChangeArrowheads="1"/>
          </p:cNvSpPr>
          <p:nvPr/>
        </p:nvSpPr>
        <p:spPr bwMode="auto">
          <a:xfrm rot="3368825">
            <a:off x="2411412" y="1268413"/>
            <a:ext cx="576263" cy="43338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s-ES">
              <a:solidFill>
                <a:srgbClr val="990000"/>
              </a:solidFill>
            </a:endParaRPr>
          </a:p>
        </p:txBody>
      </p:sp>
      <p:sp>
        <p:nvSpPr>
          <p:cNvPr id="68625" name="AutoShape 17"/>
          <p:cNvSpPr>
            <a:spLocks noChangeArrowheads="1"/>
          </p:cNvSpPr>
          <p:nvPr/>
        </p:nvSpPr>
        <p:spPr bwMode="auto">
          <a:xfrm>
            <a:off x="2195513" y="1773238"/>
            <a:ext cx="576262" cy="43338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rgbClr val="990000"/>
              </a:solidFill>
            </a:endParaRPr>
          </a:p>
        </p:txBody>
      </p:sp>
      <p:sp>
        <p:nvSpPr>
          <p:cNvPr id="68626" name="AutoShape 18"/>
          <p:cNvSpPr>
            <a:spLocks noChangeArrowheads="1"/>
          </p:cNvSpPr>
          <p:nvPr/>
        </p:nvSpPr>
        <p:spPr bwMode="auto">
          <a:xfrm>
            <a:off x="3132138" y="5013325"/>
            <a:ext cx="576262" cy="43338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rgbClr val="990000"/>
              </a:solidFill>
            </a:endParaRPr>
          </a:p>
        </p:txBody>
      </p:sp>
      <p:sp>
        <p:nvSpPr>
          <p:cNvPr id="68627" name="AutoShape 19"/>
          <p:cNvSpPr>
            <a:spLocks noChangeArrowheads="1"/>
          </p:cNvSpPr>
          <p:nvPr/>
        </p:nvSpPr>
        <p:spPr bwMode="auto">
          <a:xfrm>
            <a:off x="2484438" y="2276475"/>
            <a:ext cx="576262" cy="43338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rgbClr val="990000"/>
              </a:solidFill>
            </a:endParaRPr>
          </a:p>
        </p:txBody>
      </p:sp>
      <p:sp>
        <p:nvSpPr>
          <p:cNvPr id="68628" name="AutoShape 20"/>
          <p:cNvSpPr>
            <a:spLocks noChangeArrowheads="1"/>
          </p:cNvSpPr>
          <p:nvPr/>
        </p:nvSpPr>
        <p:spPr bwMode="auto">
          <a:xfrm>
            <a:off x="2843213" y="2708275"/>
            <a:ext cx="576262" cy="43338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rgbClr val="990000"/>
              </a:solidFill>
            </a:endParaRPr>
          </a:p>
        </p:txBody>
      </p:sp>
      <p:sp>
        <p:nvSpPr>
          <p:cNvPr id="68629" name="AutoShape 21"/>
          <p:cNvSpPr>
            <a:spLocks noChangeArrowheads="1"/>
          </p:cNvSpPr>
          <p:nvPr/>
        </p:nvSpPr>
        <p:spPr bwMode="auto">
          <a:xfrm>
            <a:off x="3203575" y="3213100"/>
            <a:ext cx="576263" cy="43338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rgbClr val="990000"/>
              </a:solidFill>
            </a:endParaRPr>
          </a:p>
        </p:txBody>
      </p:sp>
      <p:sp>
        <p:nvSpPr>
          <p:cNvPr id="68630" name="AutoShape 22"/>
          <p:cNvSpPr>
            <a:spLocks noChangeArrowheads="1"/>
          </p:cNvSpPr>
          <p:nvPr/>
        </p:nvSpPr>
        <p:spPr bwMode="auto">
          <a:xfrm>
            <a:off x="3203575" y="3789363"/>
            <a:ext cx="576263" cy="43338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rgbClr val="990000"/>
              </a:solidFill>
            </a:endParaRPr>
          </a:p>
        </p:txBody>
      </p:sp>
      <p:sp>
        <p:nvSpPr>
          <p:cNvPr id="68631" name="AutoShape 23"/>
          <p:cNvSpPr>
            <a:spLocks noChangeArrowheads="1"/>
          </p:cNvSpPr>
          <p:nvPr/>
        </p:nvSpPr>
        <p:spPr bwMode="auto">
          <a:xfrm>
            <a:off x="3203575" y="4365625"/>
            <a:ext cx="576263" cy="43338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rgbClr val="990000"/>
              </a:solidFill>
            </a:endParaRPr>
          </a:p>
        </p:txBody>
      </p:sp>
      <p:sp>
        <p:nvSpPr>
          <p:cNvPr id="68632" name="AutoShape 24"/>
          <p:cNvSpPr>
            <a:spLocks noChangeArrowheads="1"/>
          </p:cNvSpPr>
          <p:nvPr/>
        </p:nvSpPr>
        <p:spPr bwMode="auto">
          <a:xfrm>
            <a:off x="3203575" y="6165850"/>
            <a:ext cx="287338" cy="28733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rgbClr val="990000"/>
              </a:solidFill>
            </a:endParaRPr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323850" y="342900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395288" y="260350"/>
            <a:ext cx="5256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*Cordillera de los Andes</a:t>
            </a:r>
          </a:p>
        </p:txBody>
      </p:sp>
      <p:sp>
        <p:nvSpPr>
          <p:cNvPr id="68635" name="AutoShape 27"/>
          <p:cNvSpPr>
            <a:spLocks noChangeArrowheads="1"/>
          </p:cNvSpPr>
          <p:nvPr/>
        </p:nvSpPr>
        <p:spPr bwMode="auto">
          <a:xfrm rot="3368825">
            <a:off x="3060700" y="979488"/>
            <a:ext cx="576263" cy="43338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s-ES">
              <a:solidFill>
                <a:srgbClr val="990000"/>
              </a:solidFill>
            </a:endParaRPr>
          </a:p>
        </p:txBody>
      </p:sp>
      <p:sp>
        <p:nvSpPr>
          <p:cNvPr id="68636" name="Text Box 28"/>
          <p:cNvSpPr txBox="1">
            <a:spLocks noChangeArrowheads="1"/>
          </p:cNvSpPr>
          <p:nvPr/>
        </p:nvSpPr>
        <p:spPr bwMode="auto">
          <a:xfrm>
            <a:off x="0" y="1844675"/>
            <a:ext cx="216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68637" name="Text Box 29"/>
          <p:cNvSpPr txBox="1">
            <a:spLocks noChangeArrowheads="1"/>
          </p:cNvSpPr>
          <p:nvPr/>
        </p:nvSpPr>
        <p:spPr bwMode="auto">
          <a:xfrm>
            <a:off x="5435600" y="260350"/>
            <a:ext cx="25209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>
                <a:solidFill>
                  <a:srgbClr val="990000"/>
                </a:solidFill>
              </a:rPr>
              <a:t>(Nace en la Guajira </a:t>
            </a:r>
          </a:p>
          <a:p>
            <a:pPr algn="l">
              <a:spcBef>
                <a:spcPct val="50000"/>
              </a:spcBef>
            </a:pPr>
            <a:r>
              <a:rPr lang="es-ES">
                <a:solidFill>
                  <a:srgbClr val="990000"/>
                </a:solidFill>
              </a:rPr>
              <a:t>Colombo-Venezolana)</a:t>
            </a:r>
          </a:p>
        </p:txBody>
      </p:sp>
      <p:sp>
        <p:nvSpPr>
          <p:cNvPr id="68638" name="Text Box 30"/>
          <p:cNvSpPr txBox="1">
            <a:spLocks noChangeArrowheads="1"/>
          </p:cNvSpPr>
          <p:nvPr/>
        </p:nvSpPr>
        <p:spPr bwMode="auto">
          <a:xfrm>
            <a:off x="3743325" y="6276975"/>
            <a:ext cx="5400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*Los Escudos son mesetas  que corresponden a las tierras MÁS ANTIGUAS</a:t>
            </a:r>
          </a:p>
        </p:txBody>
      </p:sp>
      <p:sp>
        <p:nvSpPr>
          <p:cNvPr id="68639" name="Text Box 31"/>
          <p:cNvSpPr txBox="1">
            <a:spLocks noChangeArrowheads="1"/>
          </p:cNvSpPr>
          <p:nvPr/>
        </p:nvSpPr>
        <p:spPr bwMode="auto">
          <a:xfrm>
            <a:off x="0" y="1052513"/>
            <a:ext cx="23034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Andes </a:t>
            </a:r>
          </a:p>
          <a:p>
            <a:pPr algn="l">
              <a:spcBef>
                <a:spcPct val="50000"/>
              </a:spcBef>
            </a:pPr>
            <a:r>
              <a:rPr lang="es-ES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Septentrionales</a:t>
            </a:r>
          </a:p>
        </p:txBody>
      </p:sp>
      <p:sp>
        <p:nvSpPr>
          <p:cNvPr id="68640" name="Text Box 32"/>
          <p:cNvSpPr txBox="1">
            <a:spLocks noChangeArrowheads="1"/>
          </p:cNvSpPr>
          <p:nvPr/>
        </p:nvSpPr>
        <p:spPr bwMode="auto">
          <a:xfrm>
            <a:off x="539750" y="3068638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Andes Centrales</a:t>
            </a:r>
          </a:p>
        </p:txBody>
      </p:sp>
      <p:sp>
        <p:nvSpPr>
          <p:cNvPr id="68641" name="Text Box 33"/>
          <p:cNvSpPr txBox="1">
            <a:spLocks noChangeArrowheads="1"/>
          </p:cNvSpPr>
          <p:nvPr/>
        </p:nvSpPr>
        <p:spPr bwMode="auto">
          <a:xfrm>
            <a:off x="1547813" y="5373688"/>
            <a:ext cx="2087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Andes Meridionales</a:t>
            </a:r>
          </a:p>
        </p:txBody>
      </p:sp>
      <p:sp>
        <p:nvSpPr>
          <p:cNvPr id="68642" name="Text Box 34"/>
          <p:cNvSpPr txBox="1">
            <a:spLocks noChangeArrowheads="1"/>
          </p:cNvSpPr>
          <p:nvPr/>
        </p:nvSpPr>
        <p:spPr bwMode="auto">
          <a:xfrm>
            <a:off x="0" y="6078538"/>
            <a:ext cx="313213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6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*Cordillera MÁS NUEVA,</a:t>
            </a:r>
          </a:p>
          <a:p>
            <a:pPr algn="l">
              <a:spcBef>
                <a:spcPct val="50000"/>
              </a:spcBef>
            </a:pPr>
            <a:r>
              <a:rPr lang="es-ES" sz="16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Del ´Terciario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9" dur="1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1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animBg="1"/>
      <p:bldP spid="68615" grpId="0" animBg="1"/>
      <p:bldP spid="68616" grpId="0" animBg="1"/>
      <p:bldP spid="68617" grpId="0" animBg="1"/>
      <p:bldP spid="68618" grpId="0" animBg="1"/>
      <p:bldP spid="68619" grpId="0"/>
      <p:bldP spid="68620" grpId="0"/>
      <p:bldP spid="68621" grpId="0"/>
      <p:bldP spid="68624" grpId="0" animBg="1"/>
      <p:bldP spid="68625" grpId="0" animBg="1"/>
      <p:bldP spid="68626" grpId="0" animBg="1"/>
      <p:bldP spid="68627" grpId="0" animBg="1"/>
      <p:bldP spid="68628" grpId="0" animBg="1"/>
      <p:bldP spid="68629" grpId="0" animBg="1"/>
      <p:bldP spid="68630" grpId="0" animBg="1"/>
      <p:bldP spid="68631" grpId="0" animBg="1"/>
      <p:bldP spid="68632" grpId="0" animBg="1"/>
      <p:bldP spid="68634" grpId="0"/>
      <p:bldP spid="68635" grpId="0" animBg="1"/>
      <p:bldP spid="68637" grpId="0"/>
      <p:bldP spid="68638" grpId="0"/>
      <p:bldP spid="68639" grpId="0"/>
      <p:bldP spid="68640" grpId="0"/>
      <p:bldP spid="68641" grpId="0"/>
      <p:bldP spid="686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66"/>
            </a:gs>
            <a:gs pos="50000">
              <a:schemeClr val="bg1"/>
            </a:gs>
            <a:gs pos="100000">
              <a:srgbClr val="00CC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Los grandes sistemas hidrográficos son navegables y desembocan en el Atlántico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9138"/>
            <a:ext cx="4495800" cy="52578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s-E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América Latina es recorrida por una gran cordillera hacia el occidente, </a:t>
            </a:r>
          </a:p>
          <a:p>
            <a:pPr lvl="2" algn="just">
              <a:lnSpc>
                <a:spcPct val="80000"/>
              </a:lnSpc>
            </a:pPr>
            <a:r>
              <a:rPr lang="es-E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( Sierra Madre Occidental en México, Cordillera Centroamericana y Cordillera de los Andes),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s-E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	por lo que los </a:t>
            </a:r>
            <a:r>
              <a:rPr lang="es-ES" sz="18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ríos que desembocan en el Océano Pacífico son cortos</a:t>
            </a:r>
            <a:r>
              <a:rPr lang="es-E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y generalmente no navegables.</a:t>
            </a:r>
          </a:p>
          <a:p>
            <a:pPr>
              <a:lnSpc>
                <a:spcPct val="80000"/>
              </a:lnSpc>
            </a:pPr>
            <a:endParaRPr lang="es-ES" sz="1800" b="1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s-E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Hacia el Este las grandes cuencas y planicies hacen que </a:t>
            </a:r>
            <a:r>
              <a:rPr lang="es-ES" sz="1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los grandes ríos desemboquen en el Océano Atlántico.</a:t>
            </a:r>
          </a:p>
        </p:txBody>
      </p:sp>
      <p:pic>
        <p:nvPicPr>
          <p:cNvPr id="140293" name="Picture 5" descr="Mapa%20Color%20del%20Eje%20Orinoco-Amazonas-Plata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844675"/>
            <a:ext cx="4572000" cy="4737100"/>
          </a:xfrm>
          <a:noFill/>
          <a:ln/>
        </p:spPr>
      </p:pic>
      <p:sp>
        <p:nvSpPr>
          <p:cNvPr id="140297" name="AutoShape 9"/>
          <p:cNvSpPr>
            <a:spLocks noChangeArrowheads="1"/>
          </p:cNvSpPr>
          <p:nvPr/>
        </p:nvSpPr>
        <p:spPr bwMode="auto">
          <a:xfrm>
            <a:off x="7451725" y="1989138"/>
            <a:ext cx="1441450" cy="3095625"/>
          </a:xfrm>
          <a:prstGeom prst="curvedLeftArrow">
            <a:avLst>
              <a:gd name="adj1" fmla="val 42952"/>
              <a:gd name="adj2" fmla="val 85903"/>
              <a:gd name="adj3" fmla="val 33333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0298" name="AutoShape 10"/>
          <p:cNvSpPr>
            <a:spLocks noChangeArrowheads="1"/>
          </p:cNvSpPr>
          <p:nvPr/>
        </p:nvSpPr>
        <p:spPr bwMode="auto">
          <a:xfrm>
            <a:off x="5651500" y="4005263"/>
            <a:ext cx="215900" cy="792162"/>
          </a:xfrm>
          <a:prstGeom prst="curvedRightArrow">
            <a:avLst>
              <a:gd name="adj1" fmla="val 73382"/>
              <a:gd name="adj2" fmla="val 146765"/>
              <a:gd name="adj3" fmla="val 3333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0299" name="AutoShape 11"/>
          <p:cNvSpPr>
            <a:spLocks noChangeArrowheads="1"/>
          </p:cNvSpPr>
          <p:nvPr/>
        </p:nvSpPr>
        <p:spPr bwMode="auto">
          <a:xfrm>
            <a:off x="4859338" y="2565400"/>
            <a:ext cx="215900" cy="792163"/>
          </a:xfrm>
          <a:prstGeom prst="curvedRightArrow">
            <a:avLst>
              <a:gd name="adj1" fmla="val 73382"/>
              <a:gd name="adj2" fmla="val 146765"/>
              <a:gd name="adj3" fmla="val 3333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291" grpId="0" build="p"/>
      <p:bldP spid="140297" grpId="0" animBg="1"/>
      <p:bldP spid="140298" grpId="0" animBg="1"/>
      <p:bldP spid="1402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CCFFCC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r>
              <a:rPr lang="es-ES" sz="4000">
                <a:solidFill>
                  <a:srgbClr val="FF0066"/>
                </a:solidFill>
                <a:latin typeface="Verdana" pitchFamily="34" charset="0"/>
              </a:rPr>
              <a:t>América Latina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s-ES" sz="2400"/>
          </a:p>
          <a:p>
            <a:r>
              <a:rPr lang="es-ES" sz="2400" b="1">
                <a:latin typeface="Verdana" pitchFamily="34" charset="0"/>
              </a:rPr>
              <a:t>Es el conjunto de países que se ubican al sur del </a:t>
            </a:r>
            <a:r>
              <a:rPr lang="es-ES" sz="2400" b="1">
                <a:solidFill>
                  <a:srgbClr val="FF0066"/>
                </a:solidFill>
                <a:latin typeface="Verdana" pitchFamily="34" charset="0"/>
              </a:rPr>
              <a:t>río Grande o Bravo </a:t>
            </a:r>
            <a:r>
              <a:rPr lang="es-ES" sz="2400" b="1">
                <a:latin typeface="Verdana" pitchFamily="34" charset="0"/>
              </a:rPr>
              <a:t>, es decir al sur de los Estados Unidos, incluyendo una parte de:</a:t>
            </a:r>
          </a:p>
          <a:p>
            <a:pPr>
              <a:buFontTx/>
              <a:buNone/>
            </a:pPr>
            <a:endParaRPr lang="es-ES" sz="2400" b="1">
              <a:latin typeface="Verdana" pitchFamily="34" charset="0"/>
            </a:endParaRPr>
          </a:p>
          <a:p>
            <a:pPr lvl="1"/>
            <a:r>
              <a:rPr lang="es-ES" sz="2000" b="1">
                <a:latin typeface="Verdana" pitchFamily="34" charset="0"/>
              </a:rPr>
              <a:t> </a:t>
            </a:r>
            <a:r>
              <a:rPr lang="es-ES" sz="2000" b="1">
                <a:solidFill>
                  <a:srgbClr val="3333FF"/>
                </a:solidFill>
                <a:latin typeface="Verdana" pitchFamily="34" charset="0"/>
              </a:rPr>
              <a:t>Norte América con México,</a:t>
            </a:r>
          </a:p>
          <a:p>
            <a:pPr lvl="1"/>
            <a:r>
              <a:rPr lang="es-ES" sz="2000" b="1">
                <a:solidFill>
                  <a:srgbClr val="3333FF"/>
                </a:solidFill>
                <a:latin typeface="Verdana" pitchFamily="34" charset="0"/>
              </a:rPr>
              <a:t> América Central y el Caribe </a:t>
            </a:r>
          </a:p>
          <a:p>
            <a:pPr lvl="1"/>
            <a:r>
              <a:rPr lang="es-ES" sz="2000" b="1">
                <a:solidFill>
                  <a:srgbClr val="3333FF"/>
                </a:solidFill>
                <a:latin typeface="Verdana" pitchFamily="34" charset="0"/>
              </a:rPr>
              <a:t>y América del Sur.</a:t>
            </a:r>
          </a:p>
          <a:p>
            <a:endParaRPr lang="es-ES" sz="2400" b="1">
              <a:solidFill>
                <a:srgbClr val="3333FF"/>
              </a:solidFill>
              <a:latin typeface="Verdana" pitchFamily="34" charset="0"/>
            </a:endParaRPr>
          </a:p>
          <a:p>
            <a:r>
              <a:rPr lang="es-ES" sz="2400" b="1">
                <a:latin typeface="Verdana" pitchFamily="34" charset="0"/>
              </a:rPr>
              <a:t>Es un concepto político, cultural, económico.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bg1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s-ES" b="1">
                <a:solidFill>
                  <a:srgbClr val="66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HIDROGRAFÍA</a:t>
            </a:r>
          </a:p>
        </p:txBody>
      </p:sp>
      <p:pic>
        <p:nvPicPr>
          <p:cNvPr id="141315" name="Picture 3" descr="Mapa%20Color%20del%20Eje%20Orinoco-Amazonas-Plata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484313"/>
            <a:ext cx="4643438" cy="5373687"/>
          </a:xfrm>
          <a:noFill/>
          <a:ln/>
        </p:spPr>
      </p:pic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900113" y="908050"/>
            <a:ext cx="7127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3 SISTEMAS HIDROGRÁFICOS</a:t>
            </a:r>
          </a:p>
        </p:txBody>
      </p:sp>
      <p:sp>
        <p:nvSpPr>
          <p:cNvPr id="141317" name="WordArt 5"/>
          <p:cNvSpPr>
            <a:spLocks noChangeArrowheads="1" noChangeShapeType="1" noTextEdit="1"/>
          </p:cNvSpPr>
          <p:nvPr/>
        </p:nvSpPr>
        <p:spPr bwMode="auto">
          <a:xfrm>
            <a:off x="5003800" y="1700213"/>
            <a:ext cx="18097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 .  Orinoco</a:t>
            </a:r>
          </a:p>
        </p:txBody>
      </p:sp>
      <p:sp>
        <p:nvSpPr>
          <p:cNvPr id="141318" name="WordArt 6"/>
          <p:cNvSpPr>
            <a:spLocks noChangeArrowheads="1" noChangeShapeType="1" noTextEdit="1"/>
          </p:cNvSpPr>
          <p:nvPr/>
        </p:nvSpPr>
        <p:spPr bwMode="auto">
          <a:xfrm>
            <a:off x="5076825" y="3068638"/>
            <a:ext cx="18954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 . Amazonas</a:t>
            </a:r>
          </a:p>
        </p:txBody>
      </p:sp>
      <p:sp>
        <p:nvSpPr>
          <p:cNvPr id="141319" name="WordArt 7"/>
          <p:cNvSpPr>
            <a:spLocks noChangeArrowheads="1" noChangeShapeType="1" noTextEdit="1"/>
          </p:cNvSpPr>
          <p:nvPr/>
        </p:nvSpPr>
        <p:spPr bwMode="auto">
          <a:xfrm>
            <a:off x="5076825" y="4652963"/>
            <a:ext cx="22764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 . Del   Plata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5580063" y="5516563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Ríos : Paraná, Paraguay, Uruguay</a:t>
            </a:r>
          </a:p>
        </p:txBody>
      </p:sp>
      <p:sp>
        <p:nvSpPr>
          <p:cNvPr id="141321" name="Line 9"/>
          <p:cNvSpPr>
            <a:spLocks noChangeShapeType="1"/>
          </p:cNvSpPr>
          <p:nvPr/>
        </p:nvSpPr>
        <p:spPr bwMode="auto">
          <a:xfrm flipH="1">
            <a:off x="2051050" y="1989138"/>
            <a:ext cx="2881313" cy="1444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41322" name="Line 10"/>
          <p:cNvSpPr>
            <a:spLocks noChangeShapeType="1"/>
          </p:cNvSpPr>
          <p:nvPr/>
        </p:nvSpPr>
        <p:spPr bwMode="auto">
          <a:xfrm flipH="1" flipV="1">
            <a:off x="2555875" y="2781300"/>
            <a:ext cx="2376488" cy="5032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41323" name="Line 11"/>
          <p:cNvSpPr>
            <a:spLocks noChangeShapeType="1"/>
          </p:cNvSpPr>
          <p:nvPr/>
        </p:nvSpPr>
        <p:spPr bwMode="auto">
          <a:xfrm flipH="1" flipV="1">
            <a:off x="2627313" y="4724400"/>
            <a:ext cx="2376487" cy="4333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  <p:bldP spid="141316" grpId="0"/>
      <p:bldP spid="141317" grpId="0" animBg="1"/>
      <p:bldP spid="141318" grpId="0" animBg="1"/>
      <p:bldP spid="141319" grpId="0" animBg="1"/>
      <p:bldP spid="141320" grpId="0"/>
      <p:bldP spid="141321" grpId="0" animBg="1"/>
      <p:bldP spid="141322" grpId="0" animBg="1"/>
      <p:bldP spid="1413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s-ES" sz="40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A) Sistema del Orinoco</a:t>
            </a:r>
          </a:p>
        </p:txBody>
      </p:sp>
      <p:pic>
        <p:nvPicPr>
          <p:cNvPr id="142339" name="Picture 3" descr="orinoco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196975"/>
            <a:ext cx="7270750" cy="4721225"/>
          </a:xfrm>
          <a:noFill/>
          <a:ln/>
        </p:spPr>
      </p:pic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684213" y="6216650"/>
            <a:ext cx="7489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0000FF"/>
                </a:solidFill>
                <a:latin typeface="Verdana" pitchFamily="34" charset="0"/>
              </a:rPr>
              <a:t>Nace en el monde Delgado en la Guayana Tiene una extensión de 2060km., en gran parte navegable.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orinoc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0713"/>
            <a:ext cx="4060825" cy="5954712"/>
          </a:xfrm>
          <a:prstGeom prst="rect">
            <a:avLst/>
          </a:prstGeom>
          <a:noFill/>
        </p:spPr>
      </p:pic>
      <p:pic>
        <p:nvPicPr>
          <p:cNvPr id="143363" name="Picture 3" descr="orinoc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125538"/>
            <a:ext cx="4176712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395288" y="0"/>
            <a:ext cx="8748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600" b="1">
                <a:solidFill>
                  <a:srgbClr val="FF0000"/>
                </a:solidFill>
                <a:latin typeface="Verdana" pitchFamily="34" charset="0"/>
              </a:rPr>
              <a:t>CRUZA VENEZUELA Y DESEMBOCA EN EL ATLÁNTICO EN UN AMPLIO DELTA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b="1">
                <a:solidFill>
                  <a:srgbClr val="33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B) El Amazonas</a:t>
            </a:r>
          </a:p>
        </p:txBody>
      </p:sp>
      <p:pic>
        <p:nvPicPr>
          <p:cNvPr id="144387" name="Picture 3" descr="ararauna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3357563"/>
            <a:ext cx="2727325" cy="3240087"/>
          </a:xfrm>
          <a:noFill/>
          <a:ln/>
        </p:spPr>
      </p:pic>
      <p:pic>
        <p:nvPicPr>
          <p:cNvPr id="144388" name="Picture 4" descr="amazonas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65638" y="1268413"/>
            <a:ext cx="3890962" cy="5329237"/>
          </a:xfrm>
          <a:noFill/>
          <a:ln/>
        </p:spPr>
      </p:pic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684213" y="1484313"/>
            <a:ext cx="360045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33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Nace en Perú en el río Marañón.</a:t>
            </a:r>
          </a:p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33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Tiene 6.450 km de extensión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1443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es-ES" sz="4000" b="1">
                <a:solidFill>
                  <a:srgbClr val="33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La conservación de las minorías</a:t>
            </a:r>
          </a:p>
        </p:txBody>
      </p:sp>
      <p:pic>
        <p:nvPicPr>
          <p:cNvPr id="146435" name="Picture 3" descr="a11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557338"/>
            <a:ext cx="7848600" cy="4978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Conservación de la vida</a:t>
            </a:r>
          </a:p>
        </p:txBody>
      </p:sp>
      <p:pic>
        <p:nvPicPr>
          <p:cNvPr id="147459" name="Picture 3" descr="amazonas2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557338"/>
            <a:ext cx="8353425" cy="50403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229600" cy="1143000"/>
          </a:xfrm>
        </p:spPr>
        <p:txBody>
          <a:bodyPr/>
          <a:lstStyle/>
          <a:p>
            <a:r>
              <a:rPr lang="es-ES" sz="36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Gran sistema navegable</a:t>
            </a:r>
            <a:br>
              <a:rPr lang="es-ES" sz="36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s-ES" sz="36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es un medio de transporte y de salida de productos tropicales</a:t>
            </a:r>
          </a:p>
        </p:txBody>
      </p:sp>
      <p:pic>
        <p:nvPicPr>
          <p:cNvPr id="148483" name="Picture 3" descr="kreuzfahrt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133600"/>
            <a:ext cx="8135938" cy="4673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50000">
              <a:schemeClr val="bg1"/>
            </a:gs>
            <a:gs pos="100000">
              <a:srgbClr val="FFCC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GRAN RESERVA DE LA HUMANIDAD</a:t>
            </a:r>
          </a:p>
        </p:txBody>
      </p:sp>
      <p:pic>
        <p:nvPicPr>
          <p:cNvPr id="145411" name="Picture 3" descr="amazonas3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0988" y="1412875"/>
            <a:ext cx="3867150" cy="5040313"/>
          </a:xfrm>
          <a:noFill/>
          <a:ln/>
        </p:spPr>
      </p:pic>
      <p:pic>
        <p:nvPicPr>
          <p:cNvPr id="145412" name="Picture 4" descr="amazonas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1484313"/>
            <a:ext cx="4478337" cy="48974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6A6C6"/>
            </a:gs>
            <a:gs pos="50000">
              <a:schemeClr val="bg1"/>
            </a:gs>
            <a:gs pos="100000">
              <a:srgbClr val="06A6C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C)EL RIO DE LA PLATA</a:t>
            </a:r>
          </a:p>
        </p:txBody>
      </p:sp>
      <p:pic>
        <p:nvPicPr>
          <p:cNvPr id="149507" name="Picture 3" descr="rioplata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412875"/>
            <a:ext cx="6034088" cy="4525963"/>
          </a:xfrm>
          <a:noFill/>
          <a:ln/>
        </p:spPr>
      </p:pic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755650" y="5949950"/>
            <a:ext cx="806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Gran vía de comunicación. Comprende la confluencia de los ríos Uruguay, Paraná y Paraguay.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  <p:bldP spid="14950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00"/>
            </a:gs>
            <a:gs pos="50000">
              <a:schemeClr val="bg1"/>
            </a:gs>
            <a:gs pos="100000">
              <a:srgbClr val="CC99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hidro2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052513"/>
            <a:ext cx="4033838" cy="5553075"/>
          </a:xfrm>
          <a:noFill/>
          <a:ln/>
        </p:spPr>
      </p:pic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5292725" y="1844675"/>
            <a:ext cx="3455988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Ríos Paraná, Paraguay y Uruguay</a:t>
            </a:r>
          </a:p>
          <a:p>
            <a:pPr algn="l">
              <a:spcBef>
                <a:spcPct val="50000"/>
              </a:spcBef>
            </a:pPr>
            <a:endParaRPr lang="es-ES" sz="2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50532" name="WordArt 4"/>
          <p:cNvSpPr>
            <a:spLocks noChangeArrowheads="1" noChangeShapeType="1" noTextEdit="1"/>
          </p:cNvSpPr>
          <p:nvPr/>
        </p:nvSpPr>
        <p:spPr bwMode="auto">
          <a:xfrm>
            <a:off x="4471988" y="333375"/>
            <a:ext cx="4672012" cy="11509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s-ES" sz="3600" kern="1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Grandes vías navegables</a:t>
            </a: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5651500" y="4076700"/>
            <a:ext cx="30972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rgbClr val="0000FF"/>
                </a:solidFill>
                <a:latin typeface="Verdana" pitchFamily="34" charset="0"/>
              </a:rPr>
              <a:t>Salida e ingreso de productos al y del exterior</a:t>
            </a:r>
          </a:p>
        </p:txBody>
      </p:sp>
      <p:sp>
        <p:nvSpPr>
          <p:cNvPr id="150534" name="Line 6"/>
          <p:cNvSpPr>
            <a:spLocks noChangeShapeType="1"/>
          </p:cNvSpPr>
          <p:nvPr/>
        </p:nvSpPr>
        <p:spPr bwMode="auto">
          <a:xfrm flipH="1">
            <a:off x="2268538" y="5157788"/>
            <a:ext cx="4248150" cy="7921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/>
      <p:bldP spid="150532" grpId="0" animBg="1"/>
      <p:bldP spid="150533" grpId="0"/>
      <p:bldP spid="1505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CCFFCC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América Latina</a:t>
            </a:r>
          </a:p>
        </p:txBody>
      </p:sp>
      <p:pic>
        <p:nvPicPr>
          <p:cNvPr id="4100" name="Picture 4" descr="sulamerica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989138"/>
            <a:ext cx="6626225" cy="3975100"/>
          </a:xfrm>
          <a:noFill/>
          <a:ln/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50825" y="1268413"/>
            <a:ext cx="4392613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6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El río Grande separa a América Latina de la América Anglo-Sajona</a:t>
            </a:r>
          </a:p>
          <a:p>
            <a:pPr algn="l">
              <a:spcBef>
                <a:spcPct val="50000"/>
              </a:spcBef>
            </a:pPr>
            <a:endParaRPr lang="es-ES" sz="1600" b="1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1116013" y="1989138"/>
            <a:ext cx="1223962" cy="1511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419475" y="5373688"/>
            <a:ext cx="54006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Es un límite político, cultural y económico que separa dos mundos diferentes:</a:t>
            </a:r>
            <a:r>
              <a:rPr lang="es-ES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s-E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el desarrollado /industrializado y el mundo en vías de desarrollo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rutave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16113"/>
            <a:ext cx="7129463" cy="4176712"/>
          </a:xfrm>
          <a:prstGeom prst="rect">
            <a:avLst/>
          </a:prstGeom>
          <a:noFill/>
        </p:spPr>
      </p:pic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971550" y="981075"/>
            <a:ext cx="7343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RUTA HACIA Y DESDE EUROPA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s-E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CLIMAS</a:t>
            </a:r>
            <a:br>
              <a:rPr lang="es-E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s-E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Mayormente Tropical</a:t>
            </a:r>
          </a:p>
        </p:txBody>
      </p:sp>
      <p:pic>
        <p:nvPicPr>
          <p:cNvPr id="152579" name="Picture 3" descr="meteorologo"/>
          <p:cNvPicPr>
            <a:picLocks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412875"/>
            <a:ext cx="6840537" cy="51117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fig3_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0"/>
            <a:ext cx="6842125" cy="6858000"/>
          </a:xfrm>
          <a:prstGeom prst="rect">
            <a:avLst/>
          </a:prstGeom>
          <a:noFill/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323850" y="6553200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Temperaturas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260350"/>
            <a:ext cx="8351837" cy="1557338"/>
          </a:xfrm>
        </p:spPr>
        <p:txBody>
          <a:bodyPr/>
          <a:lstStyle/>
          <a:p>
            <a:r>
              <a:rPr lang="es-E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CLIMA</a:t>
            </a:r>
            <a:br>
              <a:rPr lang="es-E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s-E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Tropical Lluvioso</a:t>
            </a:r>
            <a:r>
              <a:rPr lang="es-ES" sz="360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s-ES" sz="3600">
                <a:solidFill>
                  <a:srgbClr val="FF0000"/>
                </a:solidFill>
                <a:latin typeface="Verdana" pitchFamily="34" charset="0"/>
              </a:rPr>
            </a:br>
            <a:endParaRPr lang="es-ES" sz="360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70660" name="Picture 4" descr="Trp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268413"/>
            <a:ext cx="9144000" cy="55895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Tpthum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450" y="836613"/>
            <a:ext cx="7127875" cy="5754687"/>
          </a:xfrm>
          <a:noFill/>
          <a:ln/>
        </p:spPr>
      </p:pic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0" y="26035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Ej. CLIMOGRAMA CLIMA TROPICAL LLUVIOSO 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Tpts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700213"/>
            <a:ext cx="4968875" cy="4560887"/>
          </a:xfrm>
          <a:noFill/>
          <a:ln/>
        </p:spPr>
      </p:pic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684213" y="333375"/>
            <a:ext cx="8064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TROPICAL ARIDO – DE SABANA QUE RODEA AL CLIMA DE SELVA TROPICAL LLUVIOSA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5940425" y="2133600"/>
            <a:ext cx="2735263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Temperaturas altas y homogéneas todo el año.</a:t>
            </a:r>
          </a:p>
          <a:p>
            <a:pPr algn="l">
              <a:spcBef>
                <a:spcPct val="50000"/>
              </a:spcBef>
            </a:pPr>
            <a:endParaRPr lang="es-ES" sz="2000" b="1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Una estación lluviosa y una estación seca o muy seca (árida), como en el Nordeste de Brasil.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/>
      <p:bldP spid="768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351837" cy="1944687"/>
          </a:xfrm>
        </p:spPr>
        <p:txBody>
          <a:bodyPr/>
          <a:lstStyle/>
          <a:p>
            <a:r>
              <a:rPr lang="es-ES" sz="2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Climas Templados solo en el cono sur de Sud- América y en Altura.</a:t>
            </a:r>
            <a:br>
              <a:rPr lang="es-ES" sz="2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s-ES" sz="2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es-ES" sz="2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s-ES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Aridos de desierto</a:t>
            </a:r>
            <a:r>
              <a:rPr lang="es-ES" sz="2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s-ES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y estepa</a:t>
            </a:r>
            <a:r>
              <a:rPr lang="es-ES" sz="2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s-E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y Fríos en extremo sur y en altura.</a:t>
            </a:r>
          </a:p>
        </p:txBody>
      </p:sp>
      <p:pic>
        <p:nvPicPr>
          <p:cNvPr id="88068" name="Picture 4" descr="americalatina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8175" y="2060575"/>
            <a:ext cx="5111750" cy="4065588"/>
          </a:xfrm>
          <a:noFill/>
          <a:ln/>
        </p:spPr>
      </p:pic>
      <p:sp>
        <p:nvSpPr>
          <p:cNvPr id="88070" name="Line 6"/>
          <p:cNvSpPr>
            <a:spLocks noChangeShapeType="1"/>
          </p:cNvSpPr>
          <p:nvPr/>
        </p:nvSpPr>
        <p:spPr bwMode="auto">
          <a:xfrm>
            <a:off x="900113" y="4941888"/>
            <a:ext cx="78486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900113" y="5805488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827088" y="4149725"/>
            <a:ext cx="7777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3851275" y="4292600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ARIDOS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3059113" y="5084763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TEMPLADOS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3779838" y="5876925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FRÍOS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70" grpId="0" animBg="1"/>
      <p:bldP spid="88071" grpId="0" animBg="1"/>
      <p:bldP spid="88072" grpId="0" animBg="1"/>
      <p:bldP spid="88073" grpId="0"/>
      <p:bldP spid="88074" grpId="0"/>
      <p:bldP spid="8807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CCFF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2. GEOGRAFÍA HUMANA</a:t>
            </a: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44675"/>
            <a:ext cx="4500563" cy="5445125"/>
          </a:xfrm>
        </p:spPr>
        <p:txBody>
          <a:bodyPr/>
          <a:lstStyle/>
          <a:p>
            <a:pPr algn="ctr"/>
            <a:r>
              <a:rPr lang="es-ES" sz="2000" b="1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 la llegada de los europeos, estos territorios ya se encontraban poblados.</a:t>
            </a:r>
          </a:p>
          <a:p>
            <a:pPr algn="ctr"/>
            <a:endParaRPr lang="es-ES" sz="2000" b="1">
              <a:solidFill>
                <a:srgbClr val="00CC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r>
              <a:rPr lang="es-ES" sz="2000" b="1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Las enfermedades, mestizaje, incorporación de manos de obra negra,</a:t>
            </a:r>
            <a:r>
              <a:rPr lang="es-E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s-ES" sz="2000" b="1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provocaron una drástica disminución de la población aborigen.</a:t>
            </a:r>
          </a:p>
        </p:txBody>
      </p:sp>
      <p:pic>
        <p:nvPicPr>
          <p:cNvPr id="46089" name="Picture 9" descr="am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773238"/>
            <a:ext cx="4392612" cy="47513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4608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66"/>
            </a:gs>
            <a:gs pos="50000">
              <a:schemeClr val="bg1"/>
            </a:gs>
            <a:gs pos="100000">
              <a:srgbClr val="00CC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LA POBLACIÓN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519.100.000 DE HABITANTES</a:t>
            </a:r>
          </a:p>
          <a:p>
            <a:pPr>
              <a:lnSpc>
                <a:spcPct val="90000"/>
              </a:lnSpc>
            </a:pPr>
            <a:endParaRPr lang="es-ES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lvl="1">
              <a:lnSpc>
                <a:spcPct val="90000"/>
              </a:lnSpc>
            </a:pPr>
            <a:r>
              <a:rPr lang="es-E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75% POBLACIÓN URBANA</a:t>
            </a:r>
          </a:p>
          <a:p>
            <a:pPr lvl="1">
              <a:lnSpc>
                <a:spcPct val="90000"/>
              </a:lnSpc>
            </a:pPr>
            <a:endParaRPr lang="es-ES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lvl="1">
              <a:lnSpc>
                <a:spcPct val="90000"/>
              </a:lnSpc>
            </a:pPr>
            <a:r>
              <a:rPr lang="es-E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En el año 2000 había 49 ciudades de más de 1.000.000 de habitantes.</a:t>
            </a:r>
          </a:p>
        </p:txBody>
      </p:sp>
      <p:pic>
        <p:nvPicPr>
          <p:cNvPr id="109578" name="Picture 10" descr="j0284941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4027488"/>
            <a:ext cx="3600450" cy="2381250"/>
          </a:xfrm>
          <a:noFill/>
          <a:ln/>
        </p:spPr>
      </p:pic>
      <p:pic>
        <p:nvPicPr>
          <p:cNvPr id="109582" name="Picture 14" descr="j0284962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5600" y="260350"/>
            <a:ext cx="2409825" cy="3641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Habitantes por país</a:t>
            </a:r>
          </a:p>
        </p:txBody>
      </p:sp>
      <p:graphicFrame>
        <p:nvGraphicFramePr>
          <p:cNvPr id="154673" name="Group 49"/>
          <p:cNvGraphicFramePr>
            <a:graphicFrameLocks noGrp="1"/>
          </p:cNvGraphicFramePr>
          <p:nvPr>
            <p:ph idx="1"/>
          </p:nvPr>
        </p:nvGraphicFramePr>
        <p:xfrm>
          <a:off x="395288" y="1844675"/>
          <a:ext cx="8229600" cy="438912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PAÍS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MILLONES DE HABITANTES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Argentina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Bolivia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Brasil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Chile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</a:rPr>
                        <a:t>Colombia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</a:rPr>
                        <a:t>42.3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Ecuador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Paraguay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Perú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Uruguay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Venezuela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México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El continente americano tiene una superficie de 42.243.000 km2</a:t>
            </a:r>
          </a:p>
        </p:txBody>
      </p:sp>
      <p:pic>
        <p:nvPicPr>
          <p:cNvPr id="30724" name="Picture 4" descr="mapade%20america%20latina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341438"/>
            <a:ext cx="4203700" cy="4957762"/>
          </a:xfrm>
          <a:noFill/>
          <a:ln/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435600" y="2349500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787900" y="2276475"/>
            <a:ext cx="43561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Superficie de América Latina</a:t>
            </a:r>
          </a:p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20.400.000 km 2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003800" y="5013325"/>
            <a:ext cx="3744913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Ex colonias expañolas</a:t>
            </a:r>
          </a:p>
          <a:p>
            <a:pPr algn="l">
              <a:spcBef>
                <a:spcPct val="50000"/>
              </a:spcBef>
            </a:pPr>
            <a:r>
              <a:rPr lang="es-E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- Economías exportadoras de materias primas como tradición</a:t>
            </a: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3635375" y="2060575"/>
            <a:ext cx="1441450" cy="215900"/>
          </a:xfrm>
          <a:prstGeom prst="curvedDownArrow">
            <a:avLst>
              <a:gd name="adj1" fmla="val 133529"/>
              <a:gd name="adj2" fmla="val 267059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hlink"/>
              </a:solidFill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395288" y="2420938"/>
            <a:ext cx="2160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600" b="1">
                <a:solidFill>
                  <a:schemeClr val="accent2"/>
                </a:solidFill>
                <a:latin typeface="Verdana" pitchFamily="34" charset="0"/>
              </a:rPr>
              <a:t>América Central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916238" y="177323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chemeClr val="accent2"/>
                </a:solidFill>
                <a:latin typeface="Verdana" pitchFamily="34" charset="0"/>
              </a:rPr>
              <a:t>El Caribe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539750" y="4005263"/>
            <a:ext cx="2087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600" b="1">
                <a:solidFill>
                  <a:schemeClr val="accent2"/>
                </a:solidFill>
                <a:latin typeface="Verdana" pitchFamily="34" charset="0"/>
              </a:rPr>
              <a:t>América del Sur</a:t>
            </a: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827088" y="4365625"/>
            <a:ext cx="25209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1187450" y="2708275"/>
            <a:ext cx="1081088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H="1">
            <a:off x="2843213" y="2133600"/>
            <a:ext cx="576262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7" grpId="0"/>
      <p:bldP spid="30728" grpId="0"/>
      <p:bldP spid="30729" grpId="0"/>
      <p:bldP spid="30730" grpId="0" animBg="1"/>
      <p:bldP spid="30731" grpId="0"/>
      <p:bldP spid="30735" grpId="0" animBg="1"/>
      <p:bldP spid="30736" grpId="0" animBg="1"/>
      <p:bldP spid="3073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6175"/>
          </a:xfrm>
        </p:spPr>
        <p:txBody>
          <a:bodyPr/>
          <a:lstStyle/>
          <a:p>
            <a:r>
              <a:rPr lang="es-ES" sz="3600">
                <a:solidFill>
                  <a:srgbClr val="FF0000"/>
                </a:solidFill>
                <a:latin typeface="Verdana" pitchFamily="34" charset="0"/>
              </a:rPr>
              <a:t>23,5% de la población vive en la pobreza.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4038600" cy="936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>
                <a:latin typeface="Verdana" pitchFamily="34" charset="0"/>
              </a:rPr>
              <a:t>110.000.000 de habitantes.</a:t>
            </a:r>
          </a:p>
          <a:p>
            <a:pPr>
              <a:lnSpc>
                <a:spcPct val="90000"/>
              </a:lnSpc>
            </a:pPr>
            <a:endParaRPr lang="es-ES" sz="280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es-ES" sz="2800">
              <a:latin typeface="Verdana" pitchFamily="34" charset="0"/>
            </a:endParaRPr>
          </a:p>
        </p:txBody>
      </p:sp>
      <p:pic>
        <p:nvPicPr>
          <p:cNvPr id="112644" name="Picture 4" descr="foto_pobreza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700213"/>
            <a:ext cx="3744912" cy="4824412"/>
          </a:xfrm>
          <a:noFill/>
          <a:ln/>
        </p:spPr>
      </p:pic>
      <p:pic>
        <p:nvPicPr>
          <p:cNvPr id="112646" name="Picture 6" descr="pobreza_america_latina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2420938"/>
            <a:ext cx="4000500" cy="4149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accent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33375"/>
            <a:ext cx="8229600" cy="1143000"/>
          </a:xfrm>
        </p:spPr>
        <p:txBody>
          <a:bodyPr/>
          <a:lstStyle/>
          <a:p>
            <a:r>
              <a:rPr lang="es-ES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El mayor porcentaje de la población latinoamericana es MESTIZA.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64163" y="1844675"/>
            <a:ext cx="4038600" cy="5013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 la llegada de los españoles le siguieron los esclavos negros.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sz="1800" b="1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s-ES" sz="1800" b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En el siglo XIX llegaron chinos, fundamentalmente al Perú.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sz="1800" b="1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s-ES" sz="18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Otros extranjeros europeos en el siglo XX, pero mayoritariamente a Argentina.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sz="1800" b="1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s-E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En los últimos años nuevas corrientes migratorias de orientales : chinos taiwaneses,  japoneses,</a:t>
            </a:r>
            <a:r>
              <a:rPr lang="es-ES" sz="18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s-ES" sz="1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etc.</a:t>
            </a:r>
          </a:p>
        </p:txBody>
      </p:sp>
      <p:pic>
        <p:nvPicPr>
          <p:cNvPr id="94215" name="Picture 7" descr="j0178955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84313"/>
            <a:ext cx="3279775" cy="3455987"/>
          </a:xfrm>
          <a:noFill/>
          <a:ln/>
        </p:spPr>
      </p:pic>
      <p:pic>
        <p:nvPicPr>
          <p:cNvPr id="94217" name="Picture 9" descr="j0182476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68538" y="1628775"/>
            <a:ext cx="2952750" cy="2520950"/>
          </a:xfrm>
          <a:noFill/>
          <a:ln/>
        </p:spPr>
      </p:pic>
      <p:pic>
        <p:nvPicPr>
          <p:cNvPr id="94219" name="Picture 11" descr="j03093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3956050"/>
            <a:ext cx="3657600" cy="2901950"/>
          </a:xfrm>
          <a:prstGeom prst="rect">
            <a:avLst/>
          </a:prstGeom>
          <a:noFill/>
        </p:spPr>
      </p:pic>
      <p:pic>
        <p:nvPicPr>
          <p:cNvPr id="94220" name="Picture 12" descr="lati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81525"/>
            <a:ext cx="2555875" cy="2276475"/>
          </a:xfrm>
          <a:prstGeom prst="rect">
            <a:avLst/>
          </a:prstGeom>
          <a:noFill/>
        </p:spPr>
      </p:pic>
      <p:pic>
        <p:nvPicPr>
          <p:cNvPr id="94221" name="Picture 13" descr="la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42875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a2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971550" y="5949950"/>
            <a:ext cx="7345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1258888" y="5589588"/>
            <a:ext cx="7416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Existe el peligro de extinción de las comunidades más primitivas por el contacto del hombre blanco y la explotación de los recursos de la selva.</a:t>
            </a: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2051050" y="333375"/>
            <a:ext cx="5167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La minorías étnicas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1" grpId="0"/>
      <p:bldP spid="983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>
                <a:latin typeface="Verdana" pitchFamily="34" charset="0"/>
              </a:rPr>
              <a:t>En México, Perú, Bolivia no comprenden minoría</a:t>
            </a:r>
          </a:p>
        </p:txBody>
      </p:sp>
      <p:pic>
        <p:nvPicPr>
          <p:cNvPr id="95236" name="Picture 4" descr="20000513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1484313"/>
            <a:ext cx="3651250" cy="5114925"/>
          </a:xfrm>
          <a:noFill/>
          <a:ln/>
        </p:spPr>
      </p:pic>
      <p:pic>
        <p:nvPicPr>
          <p:cNvPr id="95238" name="Picture 6" descr="00025793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1484313"/>
            <a:ext cx="3511550" cy="50927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La población latinoamericana se encuentra en un proceso de transición demográfica</a:t>
            </a:r>
          </a:p>
        </p:txBody>
      </p:sp>
      <p:sp>
        <p:nvSpPr>
          <p:cNvPr id="93193" name="AutoShape 9"/>
          <p:cNvSpPr>
            <a:spLocks noChangeArrowheads="1"/>
          </p:cNvSpPr>
          <p:nvPr/>
        </p:nvSpPr>
        <p:spPr bwMode="auto">
          <a:xfrm>
            <a:off x="468313" y="1773238"/>
            <a:ext cx="7848600" cy="4464050"/>
          </a:xfrm>
          <a:prstGeom prst="wedgeEllipseCallout">
            <a:avLst>
              <a:gd name="adj1" fmla="val -39986"/>
              <a:gd name="adj2" fmla="val 5839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s-E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sigue los pasos a los países desarrollados.</a:t>
            </a:r>
          </a:p>
          <a:p>
            <a:endParaRPr lang="es-ES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s-ES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tasa de crecimiento está disminuyendo.</a:t>
            </a:r>
          </a:p>
          <a:p>
            <a:endParaRPr lang="es-ES" b="1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s-ES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población está envejeciendo. En las próximas décadas la 3ª edad se duplicará de 40 a 80 millones.</a:t>
            </a:r>
          </a:p>
          <a:p>
            <a:endParaRPr lang="es-ES" b="1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s-ES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Gran aumento de la población urbana por sobre la rural.</a:t>
            </a:r>
          </a:p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  <p:bldP spid="9319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La transición demográfica es el proceso de cambio en que se pasa de altas a bajas tasas de natalidad y mortalidad.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89138"/>
            <a:ext cx="4038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2000" b="1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1) Países de transición incipiente</a:t>
            </a:r>
            <a:r>
              <a:rPr lang="es-ES" sz="2000">
                <a:latin typeface="Verdana" pitchFamily="34" charset="0"/>
              </a:rPr>
              <a:t> =</a:t>
            </a:r>
            <a:r>
              <a:rPr lang="es-ES" sz="1800">
                <a:latin typeface="Verdana" pitchFamily="34" charset="0"/>
              </a:rPr>
              <a:t> Bolivia, Guatemala, Haití, Honduras, Nicaragua, Paraguay.</a:t>
            </a:r>
          </a:p>
          <a:p>
            <a:pPr>
              <a:lnSpc>
                <a:spcPct val="80000"/>
              </a:lnSpc>
            </a:pPr>
            <a:endParaRPr lang="es-ES" sz="1800">
              <a:latin typeface="Verdana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s-ES" sz="1800"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s-ES" sz="2000" b="1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2) Países de transición media =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1800">
                <a:latin typeface="Verdana" pitchFamily="34" charset="0"/>
              </a:rPr>
              <a:t>	Brasil, Colombia, Costa Rica, Ecuador, El Salvador, Panamá, México, Perú, R. Dominicana, Venezuela.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sz="1800">
              <a:latin typeface="Verdana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s-ES" sz="2000" b="1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3) Países de transición avanzada =</a:t>
            </a:r>
            <a:r>
              <a:rPr lang="es-ES" sz="1800">
                <a:latin typeface="Verdana" pitchFamily="34" charset="0"/>
              </a:rPr>
              <a:t> Argentina, Chile, Cuba, Jamaica, Uruguay.</a:t>
            </a:r>
          </a:p>
        </p:txBody>
      </p:sp>
      <p:pic>
        <p:nvPicPr>
          <p:cNvPr id="102406" name="Picture 6" descr="f24owizm[1]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773238"/>
            <a:ext cx="1017587" cy="863600"/>
          </a:xfrm>
          <a:noFill/>
          <a:ln/>
        </p:spPr>
      </p:pic>
      <p:pic>
        <p:nvPicPr>
          <p:cNvPr id="102408" name="Picture 8" descr="ri3c10ni[1]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4437063"/>
            <a:ext cx="2232025" cy="1536700"/>
          </a:xfrm>
          <a:noFill/>
          <a:ln/>
        </p:spPr>
      </p:pic>
      <p:pic>
        <p:nvPicPr>
          <p:cNvPr id="102411" name="Picture 11" descr="f24owizm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38812">
            <a:off x="5076825" y="3429000"/>
            <a:ext cx="10175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2" name="Picture 12" descr="f24owizm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2852738"/>
            <a:ext cx="10175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3" name="Picture 13" descr="ri3c10ni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5370513"/>
            <a:ext cx="201612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4" name="Picture 14" descr="ri3c10ni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1975" y="5321300"/>
            <a:ext cx="223202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6" name="Picture 16" descr="f24owizm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2565400"/>
            <a:ext cx="10175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9" name="WordArt 19"/>
          <p:cNvSpPr>
            <a:spLocks noChangeArrowheads="1" noChangeShapeType="1" noTextEdit="1"/>
          </p:cNvSpPr>
          <p:nvPr/>
        </p:nvSpPr>
        <p:spPr bwMode="auto">
          <a:xfrm>
            <a:off x="6227763" y="3500438"/>
            <a:ext cx="792162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s-E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+</a:t>
            </a:r>
          </a:p>
        </p:txBody>
      </p:sp>
      <p:sp>
        <p:nvSpPr>
          <p:cNvPr id="102420" name="WordArt 20"/>
          <p:cNvSpPr>
            <a:spLocks noChangeArrowheads="1" noChangeShapeType="1" noTextEdit="1"/>
          </p:cNvSpPr>
          <p:nvPr/>
        </p:nvSpPr>
        <p:spPr bwMode="auto">
          <a:xfrm>
            <a:off x="7812088" y="4437063"/>
            <a:ext cx="1081087" cy="431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s-E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4" grpId="0" build="p"/>
      <p:bldP spid="102419" grpId="0" animBg="1"/>
      <p:bldP spid="10242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La transición demográfica es el proceso de cambio en que se pasa de altas a bajas tasas de natalidad y mortalidad.</a:t>
            </a:r>
          </a:p>
        </p:txBody>
      </p:sp>
      <p:pic>
        <p:nvPicPr>
          <p:cNvPr id="106500" name="Picture 4" descr="usa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205038"/>
            <a:ext cx="4254500" cy="2519362"/>
          </a:xfrm>
          <a:noFill/>
          <a:ln/>
        </p:spPr>
      </p:pic>
      <p:pic>
        <p:nvPicPr>
          <p:cNvPr id="106502" name="Picture 6" descr="pirámide de población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50" y="2238375"/>
            <a:ext cx="4254500" cy="2493963"/>
          </a:xfrm>
          <a:noFill/>
          <a:ln/>
        </p:spPr>
      </p:pic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250825" y="5805488"/>
            <a:ext cx="4535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PIRÁMIDE DE POBLACIÓN JOVEN</a:t>
            </a: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4895850" y="5805488"/>
            <a:ext cx="424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PIRÁMIDE DE POBLACIÓN VIEJA</a:t>
            </a:r>
          </a:p>
        </p:txBody>
      </p:sp>
      <p:sp>
        <p:nvSpPr>
          <p:cNvPr id="106507" name="AutoShape 11"/>
          <p:cNvSpPr>
            <a:spLocks noChangeArrowheads="1"/>
          </p:cNvSpPr>
          <p:nvPr/>
        </p:nvSpPr>
        <p:spPr bwMode="auto">
          <a:xfrm>
            <a:off x="2124075" y="4941888"/>
            <a:ext cx="485775" cy="719137"/>
          </a:xfrm>
          <a:prstGeom prst="upArrow">
            <a:avLst>
              <a:gd name="adj1" fmla="val 50000"/>
              <a:gd name="adj2" fmla="val 37010"/>
            </a:avLst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auto">
          <a:xfrm>
            <a:off x="6516688" y="5013325"/>
            <a:ext cx="485775" cy="719138"/>
          </a:xfrm>
          <a:prstGeom prst="upArrow">
            <a:avLst>
              <a:gd name="adj1" fmla="val 50000"/>
              <a:gd name="adj2" fmla="val 37010"/>
            </a:avLst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505" grpId="0"/>
      <p:bldP spid="106506" grpId="0"/>
      <p:bldP spid="106507" grpId="0" animBg="1"/>
      <p:bldP spid="10650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Ecúmene y Anecúmene</a:t>
            </a: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4005263"/>
            <a:ext cx="4038600" cy="4525962"/>
          </a:xfrm>
        </p:spPr>
        <p:txBody>
          <a:bodyPr/>
          <a:lstStyle/>
          <a:p>
            <a:pPr>
              <a:buFontTx/>
              <a:buNone/>
            </a:pPr>
            <a:endParaRPr lang="es-ES" sz="2400" b="1">
              <a:solidFill>
                <a:srgbClr val="66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endParaRPr lang="es-ES" sz="2400" b="1">
              <a:solidFill>
                <a:srgbClr val="66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6397" name="Picture 13" descr="j0345539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2997200"/>
            <a:ext cx="2016125" cy="714375"/>
          </a:xfrm>
          <a:noFill/>
          <a:ln/>
        </p:spPr>
      </p:pic>
      <p:sp>
        <p:nvSpPr>
          <p:cNvPr id="16399" name="AutoShape 15"/>
          <p:cNvSpPr>
            <a:spLocks noChangeArrowheads="1"/>
          </p:cNvSpPr>
          <p:nvPr/>
        </p:nvSpPr>
        <p:spPr bwMode="auto">
          <a:xfrm>
            <a:off x="4572000" y="1341438"/>
            <a:ext cx="4321175" cy="3240087"/>
          </a:xfrm>
          <a:prstGeom prst="wedgeEllipseCallout">
            <a:avLst>
              <a:gd name="adj1" fmla="val -71528"/>
              <a:gd name="adj2" fmla="val -1075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s-E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Zonas de Ecúmene</a:t>
            </a:r>
            <a:r>
              <a:rPr lang="es-E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s-E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= espacios densamente poblados, con más de 100 habitantes por km 2.</a:t>
            </a:r>
          </a:p>
          <a:p>
            <a:endParaRPr lang="es-ES" sz="200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16400" name="Picture 16" descr="j0345539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2205038"/>
            <a:ext cx="2160587" cy="836612"/>
          </a:xfrm>
          <a:noFill/>
          <a:ln/>
        </p:spPr>
      </p:pic>
      <p:pic>
        <p:nvPicPr>
          <p:cNvPr id="16402" name="Picture 18" descr="j03455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366838"/>
            <a:ext cx="2519363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3" name="AutoShape 19"/>
          <p:cNvSpPr>
            <a:spLocks noChangeArrowheads="1"/>
          </p:cNvSpPr>
          <p:nvPr/>
        </p:nvSpPr>
        <p:spPr bwMode="auto">
          <a:xfrm>
            <a:off x="827088" y="3860800"/>
            <a:ext cx="4895850" cy="2997200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s-E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Ej. Sao Paulo, Caracas,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s-E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Buenos Aires, Santiago.</a:t>
            </a:r>
          </a:p>
          <a:p>
            <a:endParaRPr lang="es-E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9" grpId="0" animBg="1"/>
      <p:bldP spid="1640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>
                <a:solidFill>
                  <a:srgbClr val="FF0000"/>
                </a:solidFill>
              </a:rPr>
              <a:t>La población se concentra en las zonas costeras(ecúmene)</a:t>
            </a:r>
          </a:p>
        </p:txBody>
      </p:sp>
      <p:pic>
        <p:nvPicPr>
          <p:cNvPr id="117764" name="Picture 4" descr="sudamerica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89138" y="1700213"/>
            <a:ext cx="3952875" cy="5157787"/>
          </a:xfrm>
          <a:noFill/>
          <a:ln/>
        </p:spPr>
      </p:pic>
      <p:sp>
        <p:nvSpPr>
          <p:cNvPr id="117766" name="Line 6"/>
          <p:cNvSpPr>
            <a:spLocks noChangeShapeType="1"/>
          </p:cNvSpPr>
          <p:nvPr/>
        </p:nvSpPr>
        <p:spPr bwMode="auto">
          <a:xfrm flipH="1" flipV="1">
            <a:off x="4427538" y="2708275"/>
            <a:ext cx="2951162" cy="2160588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6804025" y="4868863"/>
            <a:ext cx="2339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17768" name="AutoShape 8"/>
          <p:cNvSpPr>
            <a:spLocks noChangeArrowheads="1"/>
          </p:cNvSpPr>
          <p:nvPr/>
        </p:nvSpPr>
        <p:spPr bwMode="auto">
          <a:xfrm>
            <a:off x="1547813" y="1844675"/>
            <a:ext cx="1223962" cy="2447925"/>
          </a:xfrm>
          <a:prstGeom prst="curvedRightArrow">
            <a:avLst>
              <a:gd name="adj1" fmla="val 19148"/>
              <a:gd name="adj2" fmla="val 59148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7772" name="AutoShape 12"/>
          <p:cNvSpPr>
            <a:spLocks noChangeArrowheads="1"/>
          </p:cNvSpPr>
          <p:nvPr/>
        </p:nvSpPr>
        <p:spPr bwMode="auto">
          <a:xfrm rot="9520414">
            <a:off x="5219700" y="2349500"/>
            <a:ext cx="2566988" cy="3071813"/>
          </a:xfrm>
          <a:prstGeom prst="curvedRightArrow">
            <a:avLst>
              <a:gd name="adj1" fmla="val 11457"/>
              <a:gd name="adj2" fmla="val 3539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7771" name="AutoShape 11"/>
          <p:cNvSpPr>
            <a:spLocks noChangeArrowheads="1"/>
          </p:cNvSpPr>
          <p:nvPr/>
        </p:nvSpPr>
        <p:spPr bwMode="auto">
          <a:xfrm>
            <a:off x="6156325" y="3500438"/>
            <a:ext cx="3276600" cy="3357562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Grandes vacíos en </a:t>
            </a:r>
          </a:p>
          <a:p>
            <a:r>
              <a:rPr lang="es-ES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la cuenca Amazónica</a:t>
            </a:r>
          </a:p>
          <a:p>
            <a:r>
              <a:rPr lang="es-ES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(anecúmene)</a:t>
            </a:r>
          </a:p>
          <a:p>
            <a:endParaRPr lang="es-ES" sz="140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6" grpId="0" animBg="1"/>
      <p:bldP spid="117767" grpId="0"/>
      <p:bldP spid="117768" grpId="0" animBg="1"/>
      <p:bldP spid="117772" grpId="0" animBg="1"/>
      <p:bldP spid="11777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333375"/>
            <a:ext cx="8229600" cy="1943100"/>
          </a:xfrm>
        </p:spPr>
        <p:txBody>
          <a:bodyPr/>
          <a:lstStyle/>
          <a:p>
            <a:endParaRPr lang="es-ES" sz="2400" b="1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endParaRPr lang="es-ES" sz="2400" b="1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endParaRPr lang="es-ES" sz="4400"/>
          </a:p>
        </p:txBody>
      </p:sp>
      <p:pic>
        <p:nvPicPr>
          <p:cNvPr id="116740" name="Picture 4" descr="desi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9144000" cy="5157787"/>
          </a:xfrm>
          <a:prstGeom prst="rect">
            <a:avLst/>
          </a:prstGeom>
          <a:noFill/>
        </p:spPr>
      </p:pic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0" y="65214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Despoblado porque no se dan las condiciones de “habitat” para vivir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250825" y="476250"/>
            <a:ext cx="85693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Zonas de Anecúmene</a:t>
            </a:r>
            <a:r>
              <a:rPr lang="es-E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s-E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son espacios con una mínima o ninguna población, menos de 1 habitante por km 2.</a:t>
            </a:r>
            <a:endParaRPr lang="es-ES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s-ES" sz="2400" b="1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16743" name="AutoShape 7"/>
          <p:cNvSpPr>
            <a:spLocks noChangeArrowheads="1"/>
          </p:cNvSpPr>
          <p:nvPr/>
        </p:nvSpPr>
        <p:spPr bwMode="auto">
          <a:xfrm>
            <a:off x="3563938" y="1484313"/>
            <a:ext cx="5580062" cy="3457575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s-E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Ej. zonas tropicales, </a:t>
            </a:r>
          </a:p>
          <a:p>
            <a:r>
              <a:rPr lang="es-E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zonas frías de montaña, </a:t>
            </a:r>
          </a:p>
          <a:p>
            <a:r>
              <a:rPr lang="es-E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zona antártica,</a:t>
            </a:r>
          </a:p>
          <a:p>
            <a:r>
              <a:rPr lang="es-E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zonas de desierto.</a:t>
            </a:r>
          </a:p>
          <a:p>
            <a:endParaRPr lang="es-ES">
              <a:solidFill>
                <a:srgbClr val="FF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/>
      <p:bldP spid="1167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El Caribe : hay mayor influencia inglesa y francesa</a:t>
            </a:r>
          </a:p>
        </p:txBody>
      </p:sp>
      <p:pic>
        <p:nvPicPr>
          <p:cNvPr id="34819" name="Picture 3" descr="ft_laud_map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700213"/>
            <a:ext cx="7127875" cy="45132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CCFFCC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3.GEOGRAFÍA ECONÓMICA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0066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 b="1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La dependencia económica</a:t>
            </a:r>
            <a:r>
              <a:rPr lang="es-ES" sz="2800">
                <a:latin typeface="Verdana" pitchFamily="34" charset="0"/>
              </a:rPr>
              <a:t> </a:t>
            </a:r>
            <a:r>
              <a:rPr lang="es-E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de estos países tradicionalmente mono-productores está actualmente disminuyendo.</a:t>
            </a:r>
          </a:p>
          <a:p>
            <a:pPr lvl="1">
              <a:lnSpc>
                <a:spcPct val="90000"/>
              </a:lnSpc>
            </a:pPr>
            <a:r>
              <a:rPr lang="es-ES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Latinoamérica exportaba materias primas y luego importaba productos elaborados de los países industriales.</a:t>
            </a:r>
          </a:p>
          <a:p>
            <a:pPr lvl="1">
              <a:lnSpc>
                <a:spcPct val="90000"/>
              </a:lnSpc>
            </a:pPr>
            <a:endParaRPr lang="es-ES" sz="20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s-E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Hoy la </a:t>
            </a:r>
            <a:r>
              <a:rPr lang="es-ES" sz="2400" b="1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GLOBALIZACIÓN, </a:t>
            </a:r>
            <a:r>
              <a:rPr lang="es-E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está permitiendo que los acuerdos comerciales vayan generando un intercambio más igualitario y de conveniencias mutuas.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 uiExpand="1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Otras características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s-ES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Recursos Naturales abundantes</a:t>
            </a:r>
          </a:p>
          <a:p>
            <a:endParaRPr lang="es-ES" sz="20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r>
              <a:rPr lang="es-ES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Industrialización débil</a:t>
            </a:r>
          </a:p>
          <a:p>
            <a:endParaRPr lang="es-ES" sz="20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r>
              <a:rPr lang="es-ES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Expansión del sector Terciario</a:t>
            </a:r>
          </a:p>
          <a:p>
            <a:pPr>
              <a:buFontTx/>
              <a:buNone/>
            </a:pPr>
            <a:endParaRPr lang="es-ES" sz="20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r>
              <a:rPr lang="es-ES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Comercio internacional : más del 70 % de las exportaciones siguen siendo productos primarios.</a:t>
            </a:r>
          </a:p>
          <a:p>
            <a:pPr>
              <a:buFontTx/>
              <a:buNone/>
            </a:pPr>
            <a:endParaRPr lang="es-ES" sz="20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lvl="1"/>
            <a:r>
              <a:rPr lang="es-ES" sz="1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El país que lidera es </a:t>
            </a:r>
            <a:r>
              <a:rPr lang="es-ES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Brasil,</a:t>
            </a:r>
            <a:r>
              <a:rPr lang="es-ES" sz="1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seguido por </a:t>
            </a:r>
            <a:r>
              <a:rPr lang="es-ES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México</a:t>
            </a:r>
            <a:r>
              <a:rPr lang="es-ES" sz="1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, </a:t>
            </a:r>
            <a:r>
              <a:rPr lang="es-ES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Venezuela, Argentina y Chile.</a:t>
            </a:r>
            <a:r>
              <a:rPr lang="es-ES" sz="1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Los destinos son Norteamérica </a:t>
            </a:r>
            <a:r>
              <a:rPr lang="es-ES" sz="1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(NAFTA),</a:t>
            </a:r>
          </a:p>
          <a:p>
            <a:pPr lvl="1">
              <a:buFontTx/>
              <a:buNone/>
            </a:pPr>
            <a:r>
              <a:rPr lang="es-ES" sz="1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Comunidad Económica Europea </a:t>
            </a:r>
            <a:r>
              <a:rPr lang="es-ES" sz="1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(CEE) y Japón.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56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  <p:bldP spid="156675" grpId="0" uiExpand="1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6699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chemeClr val="hlink"/>
                </a:solidFill>
              </a:rPr>
              <a:t>Organismos de integración, cooperación y libre comercio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z="2400" b="1">
                <a:latin typeface="Verdana" pitchFamily="34" charset="0"/>
              </a:rPr>
              <a:t>CEPAL</a:t>
            </a:r>
            <a:r>
              <a:rPr lang="es-ES" sz="2400">
                <a:latin typeface="Verdana" pitchFamily="34" charset="0"/>
              </a:rPr>
              <a:t> = Comisión Económica para América Latina, con sede en Santiago.</a:t>
            </a:r>
          </a:p>
          <a:p>
            <a:pPr>
              <a:lnSpc>
                <a:spcPct val="90000"/>
              </a:lnSpc>
            </a:pPr>
            <a:r>
              <a:rPr lang="es-E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MCC</a:t>
            </a:r>
            <a:r>
              <a:rPr lang="es-ES" sz="2400">
                <a:latin typeface="Verdana" pitchFamily="34" charset="0"/>
              </a:rPr>
              <a:t>= Mercado Común Centroamericano</a:t>
            </a:r>
          </a:p>
          <a:p>
            <a:pPr>
              <a:lnSpc>
                <a:spcPct val="90000"/>
              </a:lnSpc>
            </a:pPr>
            <a:r>
              <a:rPr lang="es-E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CAN</a:t>
            </a:r>
            <a:r>
              <a:rPr lang="es-ES" sz="2400">
                <a:latin typeface="Verdana" pitchFamily="34" charset="0"/>
              </a:rPr>
              <a:t> = Comunidad Andina de Naciones que derivó del Pacto Andino</a:t>
            </a:r>
          </a:p>
          <a:p>
            <a:pPr>
              <a:lnSpc>
                <a:spcPct val="90000"/>
              </a:lnSpc>
            </a:pPr>
            <a:r>
              <a:rPr lang="es-ES" sz="2400">
                <a:latin typeface="Verdana" pitchFamily="34" charset="0"/>
              </a:rPr>
              <a:t>MERCOSUR = Mercado Común del Sur</a:t>
            </a:r>
          </a:p>
          <a:p>
            <a:pPr>
              <a:lnSpc>
                <a:spcPct val="90000"/>
              </a:lnSpc>
            </a:pPr>
            <a:r>
              <a:rPr lang="es-E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ALCA</a:t>
            </a:r>
            <a:r>
              <a:rPr lang="es-ES" sz="2400">
                <a:latin typeface="Verdana" pitchFamily="34" charset="0"/>
              </a:rPr>
              <a:t>= Asociación de Libre Comercio de las Américas</a:t>
            </a:r>
          </a:p>
          <a:p>
            <a:pPr>
              <a:lnSpc>
                <a:spcPct val="90000"/>
              </a:lnSpc>
            </a:pPr>
            <a:r>
              <a:rPr lang="es-E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NAFTA</a:t>
            </a:r>
            <a:r>
              <a:rPr lang="es-ES" sz="2400">
                <a:latin typeface="Verdana" pitchFamily="34" charset="0"/>
              </a:rPr>
              <a:t>= Tratado de libre comercio de Norteamérica.</a:t>
            </a:r>
          </a:p>
          <a:p>
            <a:pPr>
              <a:lnSpc>
                <a:spcPct val="90000"/>
              </a:lnSpc>
            </a:pPr>
            <a:r>
              <a:rPr lang="es-E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TLC </a:t>
            </a:r>
            <a:r>
              <a:rPr lang="es-ES" sz="2400">
                <a:latin typeface="Verdana" pitchFamily="34" charset="0"/>
              </a:rPr>
              <a:t>= tratado de Libre Comercio, firmado con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CC00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>
                <a:solidFill>
                  <a:srgbClr val="66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Crecimiento Económico</a:t>
            </a:r>
            <a:br>
              <a:rPr lang="es-ES" b="1">
                <a:solidFill>
                  <a:srgbClr val="66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s-ES" sz="2000" b="1">
                <a:solidFill>
                  <a:srgbClr val="66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(Fuente : Cepal)</a:t>
            </a:r>
          </a:p>
        </p:txBody>
      </p:sp>
      <p:pic>
        <p:nvPicPr>
          <p:cNvPr id="157699" name="Picture 3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487488"/>
            <a:ext cx="7920037" cy="50371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CC00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12725"/>
            <a:ext cx="8064500" cy="6096000"/>
          </a:xfrm>
          <a:noFill/>
          <a:ln/>
        </p:spPr>
      </p:pic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4572000" y="6021388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Fuente : Cepal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893175" cy="1143000"/>
          </a:xfrm>
        </p:spPr>
        <p:txBody>
          <a:bodyPr/>
          <a:lstStyle/>
          <a:p>
            <a:r>
              <a:rPr lang="es-ES" sz="2800" b="1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El desempleo es un grave problema</a:t>
            </a:r>
          </a:p>
        </p:txBody>
      </p:sp>
      <p:pic>
        <p:nvPicPr>
          <p:cNvPr id="159747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276350"/>
            <a:ext cx="8135938" cy="5248275"/>
          </a:xfrm>
          <a:noFill/>
          <a:ln/>
        </p:spPr>
      </p:pic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5940425" y="6021388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Fuente : Cepal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  <p:bldP spid="15974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Comercio internacional entre países latinoamericanos</a:t>
            </a:r>
          </a:p>
        </p:txBody>
      </p:sp>
      <p:pic>
        <p:nvPicPr>
          <p:cNvPr id="160771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1557338"/>
            <a:ext cx="7704138" cy="5022850"/>
          </a:xfrm>
          <a:noFill/>
          <a:ln/>
        </p:spPr>
      </p:pic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5435600" y="6237288"/>
            <a:ext cx="259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Fuente : Cepal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  <p:bldP spid="16077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Para la protección de la Infancia</a:t>
            </a:r>
          </a:p>
        </p:txBody>
      </p:sp>
      <p:pic>
        <p:nvPicPr>
          <p:cNvPr id="161795" name="Picture 3" descr="unicefnewlogo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3357563"/>
            <a:ext cx="4348163" cy="18049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América Latina 2ª mitad del Siglo XX- Desafíos y Frustraciones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8229600" cy="452596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es-E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La superación de la pobreza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s-ES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E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2) El perfeccionamiento del sistema democrático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s-ES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E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3) El mejoramiento de la educación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s-ES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E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4) La integración de las minorías étnicas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s-ES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E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5) Solución de los problemas medio ambientales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  <p:bldP spid="162819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Para crecer económicamente debemos elevar el nivel de educación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4038600" cy="4525962"/>
          </a:xfrm>
        </p:spPr>
        <p:txBody>
          <a:bodyPr/>
          <a:lstStyle/>
          <a:p>
            <a:r>
              <a:rPr lang="es-ES" sz="2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El sistema económico social de Mercado exige alta calidad </a:t>
            </a:r>
            <a:r>
              <a:rPr lang="es-ES" sz="20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para poder competir</a:t>
            </a:r>
            <a:r>
              <a:rPr lang="es-ES" sz="2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internacionalmente.</a:t>
            </a:r>
          </a:p>
          <a:p>
            <a:endParaRPr lang="es-ES" sz="2000" b="1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r>
              <a:rPr lang="es-ES" sz="2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La </a:t>
            </a:r>
            <a:r>
              <a:rPr lang="es-ES" sz="20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EDUCACIÓN</a:t>
            </a:r>
            <a:r>
              <a:rPr lang="es-ES" sz="2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es la base del desarrollo.</a:t>
            </a:r>
          </a:p>
          <a:p>
            <a:endParaRPr lang="es-ES" sz="2000" b="1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r>
              <a:rPr lang="es-ES" sz="2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Educación permanente para una sociedad del conocimiento.</a:t>
            </a:r>
          </a:p>
        </p:txBody>
      </p:sp>
      <p:pic>
        <p:nvPicPr>
          <p:cNvPr id="163844" name="Picture 4" descr="j031177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2276475"/>
            <a:ext cx="3422650" cy="35417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  <p:bldP spid="1638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1. GEOGRAFÍA FÍSICA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r>
              <a:rPr lang="es-E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El Relieve</a:t>
            </a:r>
            <a:r>
              <a:rPr lang="es-E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s-ES" sz="20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: Hay una gran diversidad como resultado de la acción tectónica y volcánica como de las fuerzas erosivas en las distintas eras geológicas.</a:t>
            </a:r>
          </a:p>
          <a:p>
            <a:endParaRPr lang="es-ES" sz="2000" b="1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endParaRPr lang="es-ES" sz="2000" b="1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endParaRPr lang="es-ES" sz="2000" b="1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endParaRPr lang="es-ES" sz="2000" b="1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endParaRPr lang="es-ES" sz="2000" b="1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endParaRPr lang="es-ES" sz="2000" b="1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endParaRPr lang="es-ES" sz="2000" b="1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endParaRPr lang="es-ES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endParaRPr lang="es-ES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endParaRPr lang="es-ES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r>
              <a:rPr lang="es-E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Clima </a:t>
            </a:r>
            <a:r>
              <a:rPr lang="es-ES" sz="20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: variedad , pero fundamentalmente el TROPICAL</a:t>
            </a:r>
            <a:r>
              <a:rPr lang="es-ES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</a:p>
        </p:txBody>
      </p:sp>
      <p:sp>
        <p:nvSpPr>
          <p:cNvPr id="139270" name="AutoShape 6"/>
          <p:cNvSpPr>
            <a:spLocks noChangeArrowheads="1"/>
          </p:cNvSpPr>
          <p:nvPr/>
        </p:nvSpPr>
        <p:spPr bwMode="auto">
          <a:xfrm>
            <a:off x="468313" y="1773238"/>
            <a:ext cx="8675687" cy="4392612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2124075" y="3068638"/>
            <a:ext cx="439261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s-ES" sz="1400" b="1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s-ES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Escudos</a:t>
            </a:r>
            <a:r>
              <a:rPr lang="es-ES" sz="1400" b="1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antiguos que conforman mesetas altas(2000m)</a:t>
            </a:r>
          </a:p>
          <a:p>
            <a:pPr lvl="1"/>
            <a:r>
              <a:rPr lang="es-ES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Cordilleras</a:t>
            </a:r>
            <a:r>
              <a:rPr lang="es-ES" sz="14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nuevas /altas que recorren todo el sector occidental</a:t>
            </a:r>
          </a:p>
          <a:p>
            <a:pPr lvl="1"/>
            <a:r>
              <a:rPr lang="es-ES" sz="1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Amplias </a:t>
            </a:r>
            <a:r>
              <a:rPr lang="es-ES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llanuras </a:t>
            </a:r>
            <a:r>
              <a:rPr lang="es-ES" sz="1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aluviales conformadas por las cuencas del Orinoco, Amazonas y del Plata.</a:t>
            </a:r>
          </a:p>
          <a:p>
            <a:pPr lvl="1"/>
            <a:r>
              <a:rPr lang="es-ES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Planicies</a:t>
            </a:r>
            <a:r>
              <a:rPr lang="es-ES" sz="1400" b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costeras angostas hacia el Pacífico y amplias hacia el Atlántico.</a:t>
            </a:r>
          </a:p>
          <a:p>
            <a:pPr lvl="1"/>
            <a:endParaRPr lang="es-ES" sz="1600" b="1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39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67" grpId="0" build="p"/>
      <p:bldP spid="139270" grpId="0" animBg="1"/>
      <p:bldP spid="13927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ALGO DE HISTORIA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ES" sz="20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1900 a 1930		Economía de exportación de 				materias primas.</a:t>
            </a:r>
          </a:p>
          <a:p>
            <a:pPr lvl="4">
              <a:lnSpc>
                <a:spcPct val="80000"/>
              </a:lnSpc>
            </a:pPr>
            <a:r>
              <a:rPr lang="es-ES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              Ejemplo: el salitre</a:t>
            </a:r>
          </a:p>
          <a:p>
            <a:pPr lvl="4">
              <a:lnSpc>
                <a:spcPct val="80000"/>
              </a:lnSpc>
              <a:buFontTx/>
              <a:buNone/>
            </a:pPr>
            <a:endParaRPr lang="es-ES" b="1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s-E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1930-1960		Efectos de la Gran Depresión, 				economía de desarrollo hacia 				adentro, proteccionista. Rol 				del Estado. Ejemplo : La 					CORFO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s-ES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s-ES" sz="2000" b="1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1960-1980		Crisis: gobiernos militares. 				Economías neo-liberales.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s-ES" sz="2000" b="1">
              <a:solidFill>
                <a:srgbClr val="99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s-ES" sz="20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1980-1993		Depresión 1982- Neo- 					Liberalismo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s-ES" sz="2000" b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s-ES" sz="2000">
              <a:latin typeface="Verdana" pitchFamily="34" charset="0"/>
            </a:endParaRPr>
          </a:p>
        </p:txBody>
      </p:sp>
      <p:sp>
        <p:nvSpPr>
          <p:cNvPr id="164868" name="AutoShape 4"/>
          <p:cNvSpPr>
            <a:spLocks noChangeArrowheads="1"/>
          </p:cNvSpPr>
          <p:nvPr/>
        </p:nvSpPr>
        <p:spPr bwMode="auto">
          <a:xfrm>
            <a:off x="250825" y="1557338"/>
            <a:ext cx="649288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>
            <a:off x="250825" y="2636838"/>
            <a:ext cx="649288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>
            <a:off x="250825" y="4292600"/>
            <a:ext cx="649288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64871" name="AutoShape 7"/>
          <p:cNvSpPr>
            <a:spLocks noChangeArrowheads="1"/>
          </p:cNvSpPr>
          <p:nvPr/>
        </p:nvSpPr>
        <p:spPr bwMode="auto">
          <a:xfrm>
            <a:off x="250825" y="5084763"/>
            <a:ext cx="649288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  <p:bldP spid="164867" grpId="0" build="p"/>
      <p:bldP spid="164868" grpId="0" animBg="1"/>
      <p:bldP spid="164869" grpId="0" animBg="1"/>
      <p:bldP spid="164870" grpId="0" animBg="1"/>
      <p:bldP spid="16487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Desarrollo y Equidad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s-ES" sz="20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El </a:t>
            </a:r>
            <a:r>
              <a:rPr lang="es-ES" sz="2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Estado</a:t>
            </a:r>
            <a:r>
              <a:rPr lang="es-ES" sz="20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asumió un rol protagónico en Chile: El Frente Popular con la creación de la </a:t>
            </a:r>
            <a:r>
              <a:rPr lang="es-ES" sz="2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CORFO</a:t>
            </a:r>
            <a:r>
              <a:rPr lang="es-ES" sz="20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con sus programas de desarrollo ganadero, lechero, industrial, etc.</a:t>
            </a:r>
          </a:p>
          <a:p>
            <a:pPr algn="just">
              <a:lnSpc>
                <a:spcPct val="80000"/>
              </a:lnSpc>
            </a:pPr>
            <a:endParaRPr lang="es-ES" sz="2000" b="1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s-ES" sz="20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El BANCO MUNDIAL (BM) Y EL</a:t>
            </a:r>
          </a:p>
          <a:p>
            <a:pPr algn="just">
              <a:lnSpc>
                <a:spcPct val="80000"/>
              </a:lnSpc>
            </a:pPr>
            <a:r>
              <a:rPr lang="es-E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FONDO MONETARIO INTERNACIONAL(FMI)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s-ES" sz="2000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just">
              <a:lnSpc>
                <a:spcPct val="80000"/>
              </a:lnSpc>
            </a:pPr>
            <a:endParaRPr lang="es-ES" sz="2000" b="1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just">
              <a:lnSpc>
                <a:spcPct val="80000"/>
              </a:lnSpc>
            </a:pPr>
            <a:endParaRPr lang="es-ES" sz="2000" b="1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just">
              <a:lnSpc>
                <a:spcPct val="80000"/>
              </a:lnSpc>
            </a:pPr>
            <a:endParaRPr lang="es-ES" sz="2000" b="1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s-ES" sz="2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Son quienes financiaron y siguen financiando proyectos de desarrollo.</a:t>
            </a:r>
          </a:p>
        </p:txBody>
      </p:sp>
      <p:pic>
        <p:nvPicPr>
          <p:cNvPr id="165892" name="Picture 4" descr="j0311878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1341438"/>
            <a:ext cx="2916238" cy="2693987"/>
          </a:xfrm>
          <a:noFill/>
          <a:ln/>
        </p:spPr>
      </p:pic>
      <p:pic>
        <p:nvPicPr>
          <p:cNvPr id="165894" name="Picture 6" descr="j0215544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2363" y="3913188"/>
            <a:ext cx="3771900" cy="2944812"/>
          </a:xfrm>
          <a:noFill/>
          <a:ln/>
        </p:spPr>
      </p:pic>
      <p:sp>
        <p:nvSpPr>
          <p:cNvPr id="165896" name="WordArt 8"/>
          <p:cNvSpPr>
            <a:spLocks noChangeArrowheads="1" noChangeShapeType="1" noTextEdit="1"/>
          </p:cNvSpPr>
          <p:nvPr/>
        </p:nvSpPr>
        <p:spPr bwMode="auto">
          <a:xfrm>
            <a:off x="1331913" y="5013325"/>
            <a:ext cx="253047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US$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  <p:bldP spid="165891" grpId="0" build="p"/>
      <p:bldP spid="16589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chemeClr val="bg1"/>
            </a:gs>
            <a:gs pos="100000">
              <a:srgbClr val="FF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>
                <a:solidFill>
                  <a:srgbClr val="06A6C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Masificación y urbanización acelerada</a:t>
            </a:r>
          </a:p>
        </p:txBody>
      </p:sp>
      <p:pic>
        <p:nvPicPr>
          <p:cNvPr id="166915" name="Picture 3" descr="j031177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628775"/>
            <a:ext cx="2533650" cy="2719388"/>
          </a:xfrm>
          <a:noFill/>
          <a:ln/>
        </p:spPr>
      </p:pic>
      <p:pic>
        <p:nvPicPr>
          <p:cNvPr id="166916" name="Picture 4" descr="j0236251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40200" y="2708275"/>
            <a:ext cx="3671888" cy="3402013"/>
          </a:xfrm>
          <a:noFill/>
          <a:ln/>
        </p:spPr>
      </p:pic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323850" y="5013325"/>
            <a:ext cx="3671888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99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El ser humano anónimo,</a:t>
            </a:r>
          </a:p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99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pobre,  perdido en las megaciudades</a:t>
            </a: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4787900" y="1628775"/>
            <a:ext cx="3816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62% de pobres viven en las ciudades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  <p:bldP spid="166917" grpId="0"/>
      <p:bldP spid="16691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50000">
              <a:schemeClr val="bg1"/>
            </a:gs>
            <a:gs pos="100000">
              <a:srgbClr val="FFCC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Cosmopolitismo e Indigenismo</a:t>
            </a:r>
          </a:p>
        </p:txBody>
      </p:sp>
      <p:pic>
        <p:nvPicPr>
          <p:cNvPr id="167943" name="Picture 7" descr="map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268413"/>
            <a:ext cx="6480175" cy="53006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2" name="Picture 4" descr="mapuche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333375"/>
            <a:ext cx="3248025" cy="3084513"/>
          </a:xfrm>
          <a:noFill/>
          <a:ln/>
        </p:spPr>
      </p:pic>
      <p:sp>
        <p:nvSpPr>
          <p:cNvPr id="186375" name="Rectangle 7"/>
          <p:cNvSpPr>
            <a:spLocks noChangeArrowheads="1"/>
          </p:cNvSpPr>
          <p:nvPr/>
        </p:nvSpPr>
        <p:spPr bwMode="auto">
          <a:xfrm>
            <a:off x="323850" y="2332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" sz="3200" b="1">
                <a:solidFill>
                  <a:srgbClr val="66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La “ Cuestión India”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s-ES" sz="3200" b="1">
              <a:solidFill>
                <a:srgbClr val="66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s-ES" sz="2800" b="1">
                <a:solidFill>
                  <a:srgbClr val="66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“ El etnodesarrollo plantea que conjuntamente con tomar en cuenta la opinión y las aspiraciones de los pueblos indios, es necesario que ellos tomen sus propias decisiones y dirijan las riendas de su propio destino histórico.”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" b="1">
                <a:solidFill>
                  <a:srgbClr val="66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(Fuente : Cepech)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6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6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6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Relaciones con Estados Unidos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Desde 1933 y 1945 se desarrolla la política del buen  vecino</a:t>
            </a:r>
          </a:p>
          <a:p>
            <a:pPr>
              <a:lnSpc>
                <a:spcPct val="90000"/>
              </a:lnSpc>
            </a:pPr>
            <a:endParaRPr lang="es-ES" sz="2400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s-E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En la década de los 60 la </a:t>
            </a:r>
            <a:r>
              <a:rPr lang="es-ES" sz="2400" b="1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ALIANZA PARA EL PROGRESO</a:t>
            </a:r>
            <a:r>
              <a:rPr lang="es-E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de John Kennedy intentaba buscar frenar el comunismo. Fracasa.</a:t>
            </a:r>
          </a:p>
          <a:p>
            <a:pPr>
              <a:lnSpc>
                <a:spcPct val="90000"/>
              </a:lnSpc>
            </a:pPr>
            <a:endParaRPr lang="es-ES" sz="2400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68964" name="Picture 4" descr="kennedy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2492375"/>
            <a:ext cx="3087688" cy="33131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Relaciones con Estados Unidos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s-ES" sz="2400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s-E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Gran inflación y déficit en la balanza de pagos. Dependencia económica.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sz="2400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s-E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Década de los 80 – </a:t>
            </a:r>
            <a:r>
              <a:rPr lang="es-ES" sz="2400" b="1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estrategias neo-liberales</a:t>
            </a:r>
            <a:r>
              <a:rPr lang="es-E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y apertura del comercio. Intento de diversificar las economías.</a:t>
            </a:r>
          </a:p>
        </p:txBody>
      </p:sp>
      <p:pic>
        <p:nvPicPr>
          <p:cNvPr id="190471" name="Picture 7" descr="j0283752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19509771">
            <a:off x="3987800" y="1677988"/>
            <a:ext cx="3455988" cy="1576387"/>
          </a:xfrm>
          <a:noFill/>
          <a:ln/>
        </p:spPr>
      </p:pic>
      <p:pic>
        <p:nvPicPr>
          <p:cNvPr id="190478" name="Picture 14" descr="j0283214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3716338"/>
            <a:ext cx="3671888" cy="2808287"/>
          </a:xfrm>
          <a:noFill/>
          <a:ln/>
        </p:spPr>
      </p:pic>
      <p:sp>
        <p:nvSpPr>
          <p:cNvPr id="190479" name="Text Box 15"/>
          <p:cNvSpPr txBox="1">
            <a:spLocks noChangeArrowheads="1"/>
          </p:cNvSpPr>
          <p:nvPr/>
        </p:nvSpPr>
        <p:spPr bwMode="auto">
          <a:xfrm>
            <a:off x="6084888" y="4149725"/>
            <a:ext cx="20161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CHICAGO</a:t>
            </a:r>
          </a:p>
          <a:p>
            <a:pPr>
              <a:spcBef>
                <a:spcPct val="50000"/>
              </a:spcBef>
            </a:pPr>
            <a:r>
              <a:rPr lang="es-ES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BOYS</a:t>
            </a:r>
          </a:p>
        </p:txBody>
      </p:sp>
      <p:sp>
        <p:nvSpPr>
          <p:cNvPr id="190480" name="AutoShape 16"/>
          <p:cNvSpPr>
            <a:spLocks noChangeArrowheads="1"/>
          </p:cNvSpPr>
          <p:nvPr/>
        </p:nvSpPr>
        <p:spPr bwMode="auto">
          <a:xfrm>
            <a:off x="7092950" y="1916113"/>
            <a:ext cx="1584325" cy="1150937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0481" name="Text Box 17"/>
          <p:cNvSpPr txBox="1">
            <a:spLocks noChangeArrowheads="1"/>
          </p:cNvSpPr>
          <p:nvPr/>
        </p:nvSpPr>
        <p:spPr bwMode="auto">
          <a:xfrm>
            <a:off x="7596188" y="23495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90482" name="Text Box 18"/>
          <p:cNvSpPr txBox="1">
            <a:spLocks noChangeArrowheads="1"/>
          </p:cNvSpPr>
          <p:nvPr/>
        </p:nvSpPr>
        <p:spPr bwMode="auto">
          <a:xfrm>
            <a:off x="6335713" y="2276475"/>
            <a:ext cx="280828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¡¡¡Suben</a:t>
            </a:r>
          </a:p>
          <a:p>
            <a:pPr>
              <a:spcBef>
                <a:spcPct val="50000"/>
              </a:spcBef>
            </a:pPr>
            <a:r>
              <a:rPr lang="es-ES" sz="1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los precios!!!</a:t>
            </a:r>
          </a:p>
        </p:txBody>
      </p:sp>
      <p:sp>
        <p:nvSpPr>
          <p:cNvPr id="190484" name="WordArt 20"/>
          <p:cNvSpPr>
            <a:spLocks noChangeArrowheads="1" noChangeShapeType="1" noTextEdit="1"/>
          </p:cNvSpPr>
          <p:nvPr/>
        </p:nvSpPr>
        <p:spPr bwMode="auto">
          <a:xfrm>
            <a:off x="7092950" y="1268413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$</a:t>
            </a:r>
          </a:p>
        </p:txBody>
      </p:sp>
      <p:sp>
        <p:nvSpPr>
          <p:cNvPr id="190486" name="Line 22"/>
          <p:cNvSpPr>
            <a:spLocks noChangeShapeType="1"/>
          </p:cNvSpPr>
          <p:nvPr/>
        </p:nvSpPr>
        <p:spPr bwMode="auto">
          <a:xfrm flipV="1">
            <a:off x="3492500" y="4652963"/>
            <a:ext cx="2808288" cy="1223962"/>
          </a:xfrm>
          <a:prstGeom prst="line">
            <a:avLst/>
          </a:prstGeom>
          <a:noFill/>
          <a:ln w="76200">
            <a:solidFill>
              <a:srgbClr val="CC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90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904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9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904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904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/>
      <p:bldP spid="190467" grpId="0" build="p"/>
      <p:bldP spid="190479" grpId="0"/>
      <p:bldP spid="190480" grpId="0" animBg="1"/>
      <p:bldP spid="190482" grpId="0"/>
      <p:bldP spid="19048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66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Revoluciones 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Cuba 1959-</a:t>
            </a:r>
            <a:r>
              <a:rPr lang="es-E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Fidel Castro derroca a Batista. Crisis de los misiles.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sz="2400" b="1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s-E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Colombia</a:t>
            </a:r>
            <a:r>
              <a:rPr lang="es-E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– ELN ejército de Liberación Nacional- ejéricto Popular de Liberación, el M-19-Fuerzas Armadas de la Revolución Colombiana =FARC</a:t>
            </a:r>
          </a:p>
        </p:txBody>
      </p:sp>
      <p:pic>
        <p:nvPicPr>
          <p:cNvPr id="169988" name="Picture 4" descr="castro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220788"/>
            <a:ext cx="3816350" cy="2640012"/>
          </a:xfrm>
          <a:noFill/>
          <a:ln/>
        </p:spPr>
      </p:pic>
      <p:pic>
        <p:nvPicPr>
          <p:cNvPr id="169990" name="Picture 6" descr="j0301206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3644900"/>
            <a:ext cx="2330450" cy="2835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  <p:bldP spid="169987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66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Revoluciones 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Nicaragua</a:t>
            </a:r>
            <a:r>
              <a:rPr lang="es-E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s-ES" sz="2400" b="1">
                <a:solidFill>
                  <a:srgbClr val="06A6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– </a:t>
            </a:r>
            <a:r>
              <a:rPr lang="es-E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Frente Sandinista de la Liberación Nacional =FSLN que derrocó  al dictador Anastacio Somoza</a:t>
            </a:r>
          </a:p>
          <a:p>
            <a:pPr>
              <a:buFontTx/>
              <a:buNone/>
            </a:pPr>
            <a:endParaRPr lang="es-ES" sz="2400" b="1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r>
              <a:rPr lang="es-E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El Salvador</a:t>
            </a:r>
            <a:r>
              <a:rPr lang="es-E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s-ES" sz="2400" b="1">
                <a:solidFill>
                  <a:srgbClr val="06A6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– </a:t>
            </a:r>
            <a:r>
              <a:rPr lang="es-E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Frente de Liberación Nacional farabundo Martí</a:t>
            </a:r>
          </a:p>
        </p:txBody>
      </p:sp>
      <p:pic>
        <p:nvPicPr>
          <p:cNvPr id="192516" name="Picture 4" descr="j0344115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196975"/>
            <a:ext cx="3959225" cy="2443163"/>
          </a:xfrm>
          <a:noFill/>
          <a:ln/>
        </p:spPr>
      </p:pic>
      <p:pic>
        <p:nvPicPr>
          <p:cNvPr id="192518" name="Picture 6" descr="marx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2924175"/>
            <a:ext cx="2451100" cy="2978150"/>
          </a:xfrm>
          <a:noFill/>
          <a:ln/>
        </p:spPr>
      </p:pic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3276600" y="5949950"/>
            <a:ext cx="586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EL MARXISMO PRESENTE EN AMÉRICA LATINA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/>
      <p:bldP spid="192514" grpId="1"/>
      <p:bldP spid="192515" grpId="0" build="p"/>
      <p:bldP spid="19252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Tareas Pendientes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arenR"/>
            </a:pPr>
            <a:r>
              <a:rPr lang="es-ES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Frenar los fenómenos de exclusión social. Prioridad la </a:t>
            </a:r>
            <a:r>
              <a:rPr lang="es-ES" sz="2000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educación</a:t>
            </a:r>
            <a:r>
              <a:rPr lang="es-ES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s-ES" sz="20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arenR"/>
            </a:pPr>
            <a:r>
              <a:rPr lang="es-ES" sz="2000" b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Mejorar los procesos productivos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s-ES" sz="2000" b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	sin deteriorar el medio ambiente</a:t>
            </a:r>
          </a:p>
          <a:p>
            <a:pPr marL="609600" indent="-609600">
              <a:lnSpc>
                <a:spcPct val="80000"/>
              </a:lnSpc>
              <a:buFontTx/>
              <a:buAutoNum type="arabicParenR"/>
            </a:pPr>
            <a:endParaRPr lang="es-ES" sz="2000" b="1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arenR"/>
            </a:pPr>
            <a:r>
              <a:rPr lang="es-ES" sz="20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Detener el alejamiento entre el Estado y la vivencia de la sociedad.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s-ES" sz="20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	Alejar la corrupción,etc.</a:t>
            </a:r>
          </a:p>
        </p:txBody>
      </p:sp>
      <p:pic>
        <p:nvPicPr>
          <p:cNvPr id="171015" name="Picture 7" descr="j0309713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43625" y="2173288"/>
            <a:ext cx="3000375" cy="2973387"/>
          </a:xfrm>
          <a:noFill/>
          <a:ln/>
        </p:spPr>
      </p:pic>
      <p:pic>
        <p:nvPicPr>
          <p:cNvPr id="171017" name="Picture 9" descr="j0309712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356100" y="4076700"/>
            <a:ext cx="2390775" cy="2522538"/>
          </a:xfrm>
          <a:noFill/>
          <a:ln/>
        </p:spPr>
      </p:pic>
      <p:pic>
        <p:nvPicPr>
          <p:cNvPr id="171019" name="Picture 11" descr="j02919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1196975"/>
            <a:ext cx="2584450" cy="273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/>
      <p:bldP spid="1710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r>
              <a:rPr lang="es-ES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EL RELIEVE</a:t>
            </a:r>
            <a:br>
              <a:rPr lang="es-ES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s-ES" sz="36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La Meseta Central Mexicana</a:t>
            </a:r>
            <a:r>
              <a:rPr lang="es-ES" sz="3600">
                <a:latin typeface="Verdana" pitchFamily="34" charset="0"/>
              </a:rPr>
              <a:t/>
            </a:r>
            <a:br>
              <a:rPr lang="es-ES" sz="3600">
                <a:latin typeface="Verdana" pitchFamily="34" charset="0"/>
              </a:rPr>
            </a:br>
            <a:endParaRPr lang="es-ES" sz="3600">
              <a:latin typeface="Verdana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73238"/>
            <a:ext cx="4038600" cy="4525962"/>
          </a:xfrm>
        </p:spPr>
        <p:txBody>
          <a:bodyPr/>
          <a:lstStyle/>
          <a:p>
            <a:r>
              <a:rPr lang="es-E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Originada por la actividad volcánica tiene una altura de 2000 metros.</a:t>
            </a:r>
          </a:p>
          <a:p>
            <a:endParaRPr lang="es-ES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r>
              <a:rPr lang="es-ES" sz="2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 ambos lados las Sierras Madres Oriental y Occidental</a:t>
            </a:r>
          </a:p>
          <a:p>
            <a:endParaRPr lang="es-ES" sz="20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r>
              <a:rPr lang="es-ES" sz="2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Planicies costeras, amplias hacia el Golfo de México y península de Yucatán</a:t>
            </a:r>
            <a:r>
              <a:rPr lang="es-E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.</a:t>
            </a:r>
          </a:p>
        </p:txBody>
      </p:sp>
      <p:pic>
        <p:nvPicPr>
          <p:cNvPr id="43016" name="Picture 8" descr="mapa-mexico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95738" y="2060575"/>
            <a:ext cx="4691062" cy="3889375"/>
          </a:xfrm>
          <a:noFill/>
          <a:ln/>
        </p:spPr>
      </p:pic>
      <p:sp>
        <p:nvSpPr>
          <p:cNvPr id="43018" name="Line 10"/>
          <p:cNvSpPr>
            <a:spLocks noChangeShapeType="1"/>
          </p:cNvSpPr>
          <p:nvPr/>
        </p:nvSpPr>
        <p:spPr bwMode="auto">
          <a:xfrm flipV="1">
            <a:off x="2484438" y="4149725"/>
            <a:ext cx="4105275" cy="730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V="1">
            <a:off x="3995738" y="3284538"/>
            <a:ext cx="1728787" cy="7207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3995738" y="6021388"/>
            <a:ext cx="4608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MESETA DE ANÁHUAC</a:t>
            </a:r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5148263" y="1341438"/>
            <a:ext cx="1081087" cy="18716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  <p:bldP spid="43018" grpId="0" animBg="1"/>
      <p:bldP spid="43019" grpId="0" animBg="1"/>
      <p:bldP spid="43020" grpId="0"/>
      <p:bldP spid="4302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50000">
              <a:schemeClr val="bg1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>
                <a:solidFill>
                  <a:srgbClr val="06A6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CHILE EN EL MUNDO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400" b="1">
                <a:solidFill>
                  <a:srgbClr val="FF0000"/>
                </a:solidFill>
                <a:latin typeface="Verdana" pitchFamily="34" charset="0"/>
              </a:rPr>
              <a:t>Su política exterior </a:t>
            </a:r>
          </a:p>
          <a:p>
            <a:pPr lvl="1" algn="just">
              <a:lnSpc>
                <a:spcPct val="90000"/>
              </a:lnSpc>
            </a:pPr>
            <a:r>
              <a:rPr lang="es-ES" sz="2000" b="1">
                <a:latin typeface="Verdana" pitchFamily="34" charset="0"/>
              </a:rPr>
              <a:t> </a:t>
            </a:r>
            <a:r>
              <a:rPr lang="es-ES" sz="2000" b="1">
                <a:solidFill>
                  <a:srgbClr val="06A6C6"/>
                </a:solidFill>
                <a:latin typeface="Verdana" pitchFamily="34" charset="0"/>
              </a:rPr>
              <a:t>“respeto al derecho internacional, destacando los principios de no-intervención, cumplimiento de los acuerdos y solución pacífica de las controversias</a:t>
            </a:r>
            <a:r>
              <a:rPr lang="es-ES" sz="1400" b="1">
                <a:solidFill>
                  <a:srgbClr val="06A6C6"/>
                </a:solidFill>
                <a:latin typeface="Verdana" pitchFamily="34" charset="0"/>
              </a:rPr>
              <a:t>”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ES" sz="1600" b="1">
                <a:solidFill>
                  <a:srgbClr val="06A6C6"/>
                </a:solidFill>
                <a:latin typeface="Verdana" pitchFamily="34" charset="0"/>
              </a:rPr>
              <a:t>	(Fuente:PSU-Zig-Zag).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s-ES" sz="1600" b="1">
              <a:solidFill>
                <a:srgbClr val="06A6C6"/>
              </a:solidFill>
              <a:latin typeface="Verdana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ES" sz="2000" b="1">
                <a:latin typeface="Verdana" pitchFamily="34" charset="0"/>
              </a:rPr>
              <a:t>	</a:t>
            </a:r>
            <a:r>
              <a:rPr lang="es-ES" sz="2000" b="1">
                <a:solidFill>
                  <a:srgbClr val="06A6C6"/>
                </a:solidFill>
                <a:latin typeface="Verdana" pitchFamily="34" charset="0"/>
              </a:rPr>
              <a:t>Integración Latinoamericana con el</a:t>
            </a:r>
            <a:r>
              <a:rPr lang="es-ES" sz="2000" b="1">
                <a:latin typeface="Verdana" pitchFamily="34" charset="0"/>
              </a:rPr>
              <a:t> </a:t>
            </a:r>
            <a:r>
              <a:rPr lang="es-ES" sz="2000" b="1">
                <a:solidFill>
                  <a:srgbClr val="FF0000"/>
                </a:solidFill>
                <a:latin typeface="Verdana" pitchFamily="34" charset="0"/>
              </a:rPr>
              <a:t>MERCOSUR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ES" sz="2000" b="1">
                <a:solidFill>
                  <a:srgbClr val="06A6C6"/>
                </a:solidFill>
                <a:latin typeface="Verdana" pitchFamily="34" charset="0"/>
              </a:rPr>
              <a:t>	Parte de la</a:t>
            </a:r>
            <a:r>
              <a:rPr lang="es-ES" sz="2000" b="1">
                <a:latin typeface="Verdana" pitchFamily="34" charset="0"/>
              </a:rPr>
              <a:t> </a:t>
            </a:r>
            <a:r>
              <a:rPr lang="es-ES" sz="2000" b="1">
                <a:solidFill>
                  <a:srgbClr val="FF0000"/>
                </a:solidFill>
                <a:latin typeface="Verdana" pitchFamily="34" charset="0"/>
              </a:rPr>
              <a:t>ALADI </a:t>
            </a:r>
            <a:r>
              <a:rPr lang="es-ES" sz="2000" b="1">
                <a:solidFill>
                  <a:srgbClr val="06A6C6"/>
                </a:solidFill>
                <a:latin typeface="Verdana" pitchFamily="34" charset="0"/>
              </a:rPr>
              <a:t>= Asociación Latinaoamericana de Integración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ES" sz="2000" b="1">
                <a:solidFill>
                  <a:srgbClr val="FF0000"/>
                </a:solidFill>
                <a:latin typeface="Verdana" pitchFamily="34" charset="0"/>
              </a:rPr>
              <a:t>	Tratado de Libre Comercio , TLC </a:t>
            </a:r>
            <a:r>
              <a:rPr lang="es-ES" sz="2000" b="1">
                <a:solidFill>
                  <a:srgbClr val="06A6C6"/>
                </a:solidFill>
                <a:latin typeface="Verdana" pitchFamily="34" charset="0"/>
              </a:rPr>
              <a:t>con Canadá (1996), México(2000) y estados Unidos(2003)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s-ES" sz="2000" b="1">
              <a:solidFill>
                <a:srgbClr val="06A6C6"/>
              </a:solidFill>
              <a:latin typeface="Verdana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ES" sz="2000" b="1">
                <a:solidFill>
                  <a:srgbClr val="06A6C6"/>
                </a:solidFill>
                <a:latin typeface="Verdana" pitchFamily="34" charset="0"/>
              </a:rPr>
              <a:t>	Extra-regional participa del foro de Cooperación Económica del Asia- Pacífico</a:t>
            </a:r>
            <a:r>
              <a:rPr lang="es-ES" sz="2000" b="1">
                <a:latin typeface="Verdana" pitchFamily="34" charset="0"/>
              </a:rPr>
              <a:t> </a:t>
            </a:r>
            <a:r>
              <a:rPr lang="es-ES" sz="2000" b="1">
                <a:solidFill>
                  <a:srgbClr val="FF0000"/>
                </a:solidFill>
                <a:latin typeface="Verdana" pitchFamily="34" charset="0"/>
              </a:rPr>
              <a:t>APEC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72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/>
      <p:bldP spid="172035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Aspectos relevantes de la Política económica chilena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2800">
                <a:solidFill>
                  <a:srgbClr val="3366FF"/>
                </a:solidFill>
                <a:latin typeface="Verdana" pitchFamily="34" charset="0"/>
              </a:rPr>
              <a:t>Apertura unilateral al comercio internacional = </a:t>
            </a:r>
            <a:r>
              <a:rPr lang="es-ES" sz="2800">
                <a:solidFill>
                  <a:srgbClr val="FF3300"/>
                </a:solidFill>
                <a:latin typeface="Verdana" pitchFamily="34" charset="0"/>
              </a:rPr>
              <a:t>6% arancel</a:t>
            </a:r>
            <a:r>
              <a:rPr lang="es-ES" sz="2800">
                <a:solidFill>
                  <a:srgbClr val="3366FF"/>
                </a:solidFill>
                <a:latin typeface="Verdana" pitchFamily="34" charset="0"/>
              </a:rPr>
              <a:t> aduanero para todos los productos importados (2003)</a:t>
            </a:r>
          </a:p>
          <a:p>
            <a:pPr algn="just"/>
            <a:r>
              <a:rPr lang="es-ES" sz="2800">
                <a:solidFill>
                  <a:srgbClr val="3366FF"/>
                </a:solidFill>
                <a:latin typeface="Verdana" pitchFamily="34" charset="0"/>
              </a:rPr>
              <a:t>Promoción de acuerdos bilaterales y multilaterales</a:t>
            </a:r>
          </a:p>
          <a:p>
            <a:pPr algn="just"/>
            <a:r>
              <a:rPr lang="es-ES" sz="2800">
                <a:solidFill>
                  <a:srgbClr val="3366FF"/>
                </a:solidFill>
                <a:latin typeface="Verdana" pitchFamily="34" charset="0"/>
              </a:rPr>
              <a:t>Fomento de la inversión extranjera</a:t>
            </a:r>
          </a:p>
          <a:p>
            <a:r>
              <a:rPr lang="es-ES" sz="2800">
                <a:solidFill>
                  <a:srgbClr val="3366FF"/>
                </a:solidFill>
                <a:latin typeface="Verdana" pitchFamily="34" charset="0"/>
              </a:rPr>
              <a:t>Las principales exportaciones chilenas son el  </a:t>
            </a:r>
            <a:r>
              <a:rPr lang="es-ES" sz="2800">
                <a:solidFill>
                  <a:srgbClr val="FF3300"/>
                </a:solidFill>
                <a:latin typeface="Verdana" pitchFamily="34" charset="0"/>
              </a:rPr>
              <a:t>cobre, </a:t>
            </a:r>
            <a:r>
              <a:rPr lang="es-ES" sz="2800">
                <a:solidFill>
                  <a:schemeClr val="accent2"/>
                </a:solidFill>
                <a:latin typeface="Verdana" pitchFamily="34" charset="0"/>
              </a:rPr>
              <a:t>celulosa</a:t>
            </a:r>
            <a:r>
              <a:rPr lang="es-ES" sz="2800">
                <a:solidFill>
                  <a:srgbClr val="FF3300"/>
                </a:solidFill>
                <a:latin typeface="Verdana" pitchFamily="34" charset="0"/>
              </a:rPr>
              <a:t>, </a:t>
            </a:r>
            <a:r>
              <a:rPr lang="es-ES" sz="2800">
                <a:solidFill>
                  <a:schemeClr val="hlink"/>
                </a:solidFill>
                <a:latin typeface="Verdana" pitchFamily="34" charset="0"/>
              </a:rPr>
              <a:t>harina de pescado</a:t>
            </a:r>
            <a:r>
              <a:rPr lang="es-ES" sz="2800">
                <a:solidFill>
                  <a:srgbClr val="FF3300"/>
                </a:solidFill>
                <a:latin typeface="Verdana" pitchFamily="34" charset="0"/>
              </a:rPr>
              <a:t>, salmón, </a:t>
            </a:r>
            <a:r>
              <a:rPr lang="es-ES" sz="2800">
                <a:solidFill>
                  <a:srgbClr val="D60093"/>
                </a:solidFill>
                <a:latin typeface="Verdana" pitchFamily="34" charset="0"/>
              </a:rPr>
              <a:t>vino</a:t>
            </a:r>
            <a:r>
              <a:rPr lang="es-ES" sz="2800">
                <a:solidFill>
                  <a:srgbClr val="FF3300"/>
                </a:solidFill>
                <a:latin typeface="Verdana" pitchFamily="34" charset="0"/>
              </a:rPr>
              <a:t> y </a:t>
            </a:r>
            <a:r>
              <a:rPr lang="es-ES" sz="2800">
                <a:solidFill>
                  <a:srgbClr val="00FF00"/>
                </a:solidFill>
                <a:latin typeface="Verdana" pitchFamily="34" charset="0"/>
              </a:rPr>
              <a:t>fruta</a:t>
            </a:r>
            <a:r>
              <a:rPr lang="es-ES" sz="2800">
                <a:solidFill>
                  <a:srgbClr val="FF3300"/>
                </a:solidFill>
                <a:latin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/>
      <p:bldP spid="173059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2" name="Rectangle 1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s-E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Chile presente en el mundo es tarea de todos</a:t>
            </a:r>
          </a:p>
        </p:txBody>
      </p:sp>
      <p:pic>
        <p:nvPicPr>
          <p:cNvPr id="174085" name="Picture 5" descr="europe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79963" y="1773238"/>
            <a:ext cx="4014787" cy="5084762"/>
          </a:xfrm>
          <a:noFill/>
          <a:ln/>
        </p:spPr>
      </p:pic>
      <p:pic>
        <p:nvPicPr>
          <p:cNvPr id="174086" name="Picture 6" descr="formacion_eua_g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63713" y="4591050"/>
            <a:ext cx="2952750" cy="2266950"/>
          </a:xfrm>
          <a:noFill/>
          <a:ln/>
        </p:spPr>
      </p:pic>
      <p:pic>
        <p:nvPicPr>
          <p:cNvPr id="174091" name="Picture 11" descr="rtw4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547813" y="1557338"/>
            <a:ext cx="5411787" cy="3084512"/>
          </a:xfrm>
          <a:noFill/>
          <a:ln/>
        </p:spPr>
      </p:pic>
      <p:pic>
        <p:nvPicPr>
          <p:cNvPr id="174097" name="Picture 17" descr="j0254488"/>
          <p:cNvPicPr>
            <a:picLocks noChangeAspect="1" noChangeArrowheads="1" noCrop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0" y="1700213"/>
            <a:ext cx="2963863" cy="42497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740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s-ES" sz="36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La meseta mexicana es árida</a:t>
            </a:r>
          </a:p>
        </p:txBody>
      </p:sp>
      <p:pic>
        <p:nvPicPr>
          <p:cNvPr id="48132" name="Picture 4" descr="na1307a_l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484313"/>
            <a:ext cx="6985000" cy="4473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bg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Hacia la costa caribeña el clima se torna tropical</a:t>
            </a:r>
          </a:p>
        </p:txBody>
      </p:sp>
      <p:pic>
        <p:nvPicPr>
          <p:cNvPr id="50180" name="Picture 4" descr="yucatan-map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484313"/>
            <a:ext cx="6337300" cy="4708525"/>
          </a:xfrm>
          <a:noFill/>
          <a:ln/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84213" y="630872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SON TIERRAS BAJAS, CON AMPLIAS ZONAS PANTANOSAS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2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1846</Words>
  <Application>Microsoft Office PowerPoint</Application>
  <PresentationFormat>Presentación en pantalla (4:3)</PresentationFormat>
  <Paragraphs>351</Paragraphs>
  <Slides>72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72</vt:i4>
      </vt:variant>
    </vt:vector>
  </HeadingPairs>
  <TitlesOfParts>
    <vt:vector size="75" baseType="lpstr">
      <vt:lpstr>Arial</vt:lpstr>
      <vt:lpstr>Verdana</vt:lpstr>
      <vt:lpstr>Diseño predeterminado</vt:lpstr>
      <vt:lpstr>GEOGRAFÍA DE AMÉRICA LATINA</vt:lpstr>
      <vt:lpstr>América Latina</vt:lpstr>
      <vt:lpstr>América Latina</vt:lpstr>
      <vt:lpstr>El continente americano tiene una superficie de 42.243.000 km2</vt:lpstr>
      <vt:lpstr>El Caribe : hay mayor influencia inglesa y francesa</vt:lpstr>
      <vt:lpstr>1. GEOGRAFÍA FÍSICA</vt:lpstr>
      <vt:lpstr>EL RELIEVE La Meseta Central Mexicana </vt:lpstr>
      <vt:lpstr>La meseta mexicana es árida</vt:lpstr>
      <vt:lpstr>Hacia la costa caribeña el clima se torna tropical</vt:lpstr>
      <vt:lpstr>Dominio arquelógico de los Mayas y de las playas</vt:lpstr>
      <vt:lpstr>AMÉRICA  CENTRAL</vt:lpstr>
      <vt:lpstr>AMÉRICA  CENTRAL Incluye las islas y archipiélagos del Caribe</vt:lpstr>
      <vt:lpstr>ZONA DE  HURACANES Y VIENTOS ALISIOS QUE TRAEN LLUVIA TODO EL AÑO </vt:lpstr>
      <vt:lpstr>Relieve : Cordillera central de origen volcánico</vt:lpstr>
      <vt:lpstr>CLIMA TROPICAL QUE SE SUAVIZA EN ALTURA</vt:lpstr>
      <vt:lpstr>América del Sur</vt:lpstr>
      <vt:lpstr>Relieve</vt:lpstr>
      <vt:lpstr>Diapositiva 18</vt:lpstr>
      <vt:lpstr>Los grandes sistemas hidrográficos son navegables y desembocan en el Atlántico</vt:lpstr>
      <vt:lpstr>HIDROGRAFÍA</vt:lpstr>
      <vt:lpstr>A) Sistema del Orinoco</vt:lpstr>
      <vt:lpstr>Diapositiva 22</vt:lpstr>
      <vt:lpstr>B) El Amazonas</vt:lpstr>
      <vt:lpstr>La conservación de las minorías</vt:lpstr>
      <vt:lpstr>Conservación de la vida</vt:lpstr>
      <vt:lpstr>Gran sistema navegable es un medio de transporte y de salida de productos tropicales</vt:lpstr>
      <vt:lpstr>GRAN RESERVA DE LA HUMANIDAD</vt:lpstr>
      <vt:lpstr>C)EL RIO DE LA PLATA</vt:lpstr>
      <vt:lpstr>Diapositiva 29</vt:lpstr>
      <vt:lpstr>Diapositiva 30</vt:lpstr>
      <vt:lpstr>CLIMAS Mayormente Tropical</vt:lpstr>
      <vt:lpstr>Diapositiva 32</vt:lpstr>
      <vt:lpstr>CLIMA Tropical Lluvioso </vt:lpstr>
      <vt:lpstr>Diapositiva 34</vt:lpstr>
      <vt:lpstr>Diapositiva 35</vt:lpstr>
      <vt:lpstr>Climas Templados solo en el cono sur de Sud- América y en Altura.  Aridos de desierto y estepa y Fríos en extremo sur y en altura.</vt:lpstr>
      <vt:lpstr>2. GEOGRAFÍA HUMANA</vt:lpstr>
      <vt:lpstr>LA POBLACIÓN</vt:lpstr>
      <vt:lpstr>Habitantes por país</vt:lpstr>
      <vt:lpstr>23,5% de la población vive en la pobreza.</vt:lpstr>
      <vt:lpstr>El mayor porcentaje de la población latinoamericana es MESTIZA.</vt:lpstr>
      <vt:lpstr>Diapositiva 42</vt:lpstr>
      <vt:lpstr>En México, Perú, Bolivia no comprenden minoría</vt:lpstr>
      <vt:lpstr>La población latinoamericana se encuentra en un proceso de transición demográfica</vt:lpstr>
      <vt:lpstr>La transición demográfica es el proceso de cambio en que se pasa de altas a bajas tasas de natalidad y mortalidad.</vt:lpstr>
      <vt:lpstr>La transición demográfica es el proceso de cambio en que se pasa de altas a bajas tasas de natalidad y mortalidad.</vt:lpstr>
      <vt:lpstr>Ecúmene y Anecúmene</vt:lpstr>
      <vt:lpstr>La población se concentra en las zonas costeras(ecúmene)</vt:lpstr>
      <vt:lpstr>Diapositiva 49</vt:lpstr>
      <vt:lpstr>3.GEOGRAFÍA ECONÓMICA</vt:lpstr>
      <vt:lpstr>Otras características</vt:lpstr>
      <vt:lpstr>Organismos de integración, cooperación y libre comercio</vt:lpstr>
      <vt:lpstr>Crecimiento Económico (Fuente : Cepal)</vt:lpstr>
      <vt:lpstr>Diapositiva 54</vt:lpstr>
      <vt:lpstr>El desempleo es un grave problema</vt:lpstr>
      <vt:lpstr>Comercio internacional entre países latinoamericanos</vt:lpstr>
      <vt:lpstr>Para la protección de la Infancia</vt:lpstr>
      <vt:lpstr>América Latina 2ª mitad del Siglo XX- Desafíos y Frustraciones</vt:lpstr>
      <vt:lpstr>Para crecer económicamente debemos elevar el nivel de educación</vt:lpstr>
      <vt:lpstr>ALGO DE HISTORIA</vt:lpstr>
      <vt:lpstr>Desarrollo y Equidad</vt:lpstr>
      <vt:lpstr>Masificación y urbanización acelerada</vt:lpstr>
      <vt:lpstr>Cosmopolitismo e Indigenismo</vt:lpstr>
      <vt:lpstr>Diapositiva 64</vt:lpstr>
      <vt:lpstr>Relaciones con Estados Unidos</vt:lpstr>
      <vt:lpstr>Relaciones con Estados Unidos</vt:lpstr>
      <vt:lpstr>Revoluciones </vt:lpstr>
      <vt:lpstr>Revoluciones </vt:lpstr>
      <vt:lpstr>Tareas Pendientes</vt:lpstr>
      <vt:lpstr>CHILE EN EL MUNDO</vt:lpstr>
      <vt:lpstr>Aspectos relevantes de la Política económica chilena</vt:lpstr>
      <vt:lpstr>Chile presente en el mundo es tarea de todos</vt:lpstr>
    </vt:vector>
  </TitlesOfParts>
  <Company>vma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GEOGRAFÍA DE AMÉRICA LATINA</dc:title>
  <dc:creator>ih</dc:creator>
  <cp:lastModifiedBy>usuario</cp:lastModifiedBy>
  <cp:revision>126</cp:revision>
  <dcterms:created xsi:type="dcterms:W3CDTF">2003-10-27T11:52:28Z</dcterms:created>
  <dcterms:modified xsi:type="dcterms:W3CDTF">2013-08-11T17:06:45Z</dcterms:modified>
</cp:coreProperties>
</file>